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5313" y="69722"/>
            <a:ext cx="9013825" cy="6692265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946"/>
                </a:moveTo>
                <a:lnTo>
                  <a:pt x="3576" y="281184"/>
                </a:lnTo>
                <a:lnTo>
                  <a:pt x="13965" y="234645"/>
                </a:lnTo>
                <a:lnTo>
                  <a:pt x="30657" y="190840"/>
                </a:lnTo>
                <a:lnTo>
                  <a:pt x="53141" y="150277"/>
                </a:lnTo>
                <a:lnTo>
                  <a:pt x="80907" y="113468"/>
                </a:lnTo>
                <a:lnTo>
                  <a:pt x="113445" y="80923"/>
                </a:lnTo>
                <a:lnTo>
                  <a:pt x="150245" y="53151"/>
                </a:lnTo>
                <a:lnTo>
                  <a:pt x="190796" y="30662"/>
                </a:lnTo>
                <a:lnTo>
                  <a:pt x="234589" y="13967"/>
                </a:lnTo>
                <a:lnTo>
                  <a:pt x="281114" y="3576"/>
                </a:lnTo>
                <a:lnTo>
                  <a:pt x="329859" y="0"/>
                </a:lnTo>
                <a:lnTo>
                  <a:pt x="8683462" y="0"/>
                </a:lnTo>
                <a:lnTo>
                  <a:pt x="8732224" y="3576"/>
                </a:lnTo>
                <a:lnTo>
                  <a:pt x="8778762" y="13967"/>
                </a:lnTo>
                <a:lnTo>
                  <a:pt x="8822568" y="30662"/>
                </a:lnTo>
                <a:lnTo>
                  <a:pt x="8863130" y="53151"/>
                </a:lnTo>
                <a:lnTo>
                  <a:pt x="8899939" y="80923"/>
                </a:lnTo>
                <a:lnTo>
                  <a:pt x="8932485" y="113468"/>
                </a:lnTo>
                <a:lnTo>
                  <a:pt x="8960257" y="150277"/>
                </a:lnTo>
                <a:lnTo>
                  <a:pt x="8982745" y="190840"/>
                </a:lnTo>
                <a:lnTo>
                  <a:pt x="8999440" y="234645"/>
                </a:lnTo>
                <a:lnTo>
                  <a:pt x="9009831" y="281184"/>
                </a:lnTo>
                <a:lnTo>
                  <a:pt x="9013408" y="329946"/>
                </a:lnTo>
                <a:lnTo>
                  <a:pt x="9013408" y="6362369"/>
                </a:lnTo>
                <a:lnTo>
                  <a:pt x="9009831" y="6411115"/>
                </a:lnTo>
                <a:lnTo>
                  <a:pt x="8999440" y="6457639"/>
                </a:lnTo>
                <a:lnTo>
                  <a:pt x="8982745" y="6501432"/>
                </a:lnTo>
                <a:lnTo>
                  <a:pt x="8960257" y="6541984"/>
                </a:lnTo>
                <a:lnTo>
                  <a:pt x="8932485" y="6578785"/>
                </a:lnTo>
                <a:lnTo>
                  <a:pt x="8899939" y="6611323"/>
                </a:lnTo>
                <a:lnTo>
                  <a:pt x="8863130" y="6639090"/>
                </a:lnTo>
                <a:lnTo>
                  <a:pt x="8822568" y="6661574"/>
                </a:lnTo>
                <a:lnTo>
                  <a:pt x="8778762" y="6678266"/>
                </a:lnTo>
                <a:lnTo>
                  <a:pt x="8732224" y="6688655"/>
                </a:lnTo>
                <a:lnTo>
                  <a:pt x="8683462" y="6692231"/>
                </a:lnTo>
                <a:lnTo>
                  <a:pt x="329859" y="6692231"/>
                </a:lnTo>
                <a:lnTo>
                  <a:pt x="281114" y="6688655"/>
                </a:lnTo>
                <a:lnTo>
                  <a:pt x="234589" y="6678266"/>
                </a:lnTo>
                <a:lnTo>
                  <a:pt x="190796" y="6661574"/>
                </a:lnTo>
                <a:lnTo>
                  <a:pt x="150245" y="6639090"/>
                </a:lnTo>
                <a:lnTo>
                  <a:pt x="113445" y="6611323"/>
                </a:lnTo>
                <a:lnTo>
                  <a:pt x="80907" y="6578785"/>
                </a:lnTo>
                <a:lnTo>
                  <a:pt x="53141" y="6541984"/>
                </a:lnTo>
                <a:lnTo>
                  <a:pt x="30657" y="6501432"/>
                </a:lnTo>
                <a:lnTo>
                  <a:pt x="13965" y="6457639"/>
                </a:lnTo>
                <a:lnTo>
                  <a:pt x="3576" y="6411115"/>
                </a:lnTo>
                <a:lnTo>
                  <a:pt x="0" y="6362369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2931" y="1396688"/>
            <a:ext cx="9022080" cy="120650"/>
          </a:xfrm>
          <a:custGeom>
            <a:avLst/>
            <a:gdLst/>
            <a:ahLst/>
            <a:cxnLst/>
            <a:rect l="l" t="t" r="r" b="b"/>
            <a:pathLst>
              <a:path w="9022080" h="120650">
                <a:moveTo>
                  <a:pt x="9021572" y="0"/>
                </a:moveTo>
                <a:lnTo>
                  <a:pt x="0" y="0"/>
                </a:lnTo>
                <a:lnTo>
                  <a:pt x="0" y="120580"/>
                </a:lnTo>
                <a:lnTo>
                  <a:pt x="9021572" y="120580"/>
                </a:lnTo>
                <a:lnTo>
                  <a:pt x="9021572" y="0"/>
                </a:lnTo>
                <a:close/>
              </a:path>
            </a:pathLst>
          </a:custGeom>
          <a:solidFill>
            <a:srgbClr val="E6B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2931" y="2976711"/>
            <a:ext cx="9022080" cy="111125"/>
          </a:xfrm>
          <a:custGeom>
            <a:avLst/>
            <a:gdLst/>
            <a:ahLst/>
            <a:cxnLst/>
            <a:rect l="l" t="t" r="r" b="b"/>
            <a:pathLst>
              <a:path w="9022080" h="111125">
                <a:moveTo>
                  <a:pt x="9021572" y="0"/>
                </a:moveTo>
                <a:lnTo>
                  <a:pt x="0" y="0"/>
                </a:lnTo>
                <a:lnTo>
                  <a:pt x="0" y="110531"/>
                </a:lnTo>
                <a:lnTo>
                  <a:pt x="9021572" y="110531"/>
                </a:lnTo>
                <a:lnTo>
                  <a:pt x="9021572" y="0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988" y="1517269"/>
            <a:ext cx="9026022" cy="1459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3444" y="1696435"/>
            <a:ext cx="3462654" cy="411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2471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32375" y="1659915"/>
            <a:ext cx="3534409" cy="4114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2471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69722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3498" y="0"/>
                </a:lnTo>
                <a:lnTo>
                  <a:pt x="8732228" y="3576"/>
                </a:lnTo>
                <a:lnTo>
                  <a:pt x="8778740" y="13967"/>
                </a:lnTo>
                <a:lnTo>
                  <a:pt x="8822525" y="30662"/>
                </a:lnTo>
                <a:lnTo>
                  <a:pt x="8863071" y="53151"/>
                </a:lnTo>
                <a:lnTo>
                  <a:pt x="8899868" y="80923"/>
                </a:lnTo>
                <a:lnTo>
                  <a:pt x="8932405" y="113468"/>
                </a:lnTo>
                <a:lnTo>
                  <a:pt x="8960172" y="150277"/>
                </a:lnTo>
                <a:lnTo>
                  <a:pt x="8982656" y="190840"/>
                </a:lnTo>
                <a:lnTo>
                  <a:pt x="8999349" y="234645"/>
                </a:lnTo>
                <a:lnTo>
                  <a:pt x="9009740" y="281184"/>
                </a:lnTo>
                <a:lnTo>
                  <a:pt x="9013317" y="329946"/>
                </a:lnTo>
                <a:lnTo>
                  <a:pt x="9013317" y="6363525"/>
                </a:lnTo>
                <a:lnTo>
                  <a:pt x="9009740" y="6412277"/>
                </a:lnTo>
                <a:lnTo>
                  <a:pt x="8999349" y="6458809"/>
                </a:lnTo>
                <a:lnTo>
                  <a:pt x="8982656" y="6502608"/>
                </a:lnTo>
                <a:lnTo>
                  <a:pt x="8960172" y="6543167"/>
                </a:lnTo>
                <a:lnTo>
                  <a:pt x="8932405" y="6579973"/>
                </a:lnTo>
                <a:lnTo>
                  <a:pt x="8899868" y="6612516"/>
                </a:lnTo>
                <a:lnTo>
                  <a:pt x="8863071" y="6640287"/>
                </a:lnTo>
                <a:lnTo>
                  <a:pt x="8822525" y="6662775"/>
                </a:lnTo>
                <a:lnTo>
                  <a:pt x="8778740" y="6679470"/>
                </a:lnTo>
                <a:lnTo>
                  <a:pt x="8732228" y="6689861"/>
                </a:lnTo>
                <a:lnTo>
                  <a:pt x="8683498" y="6693438"/>
                </a:lnTo>
                <a:lnTo>
                  <a:pt x="329920" y="6693439"/>
                </a:lnTo>
                <a:lnTo>
                  <a:pt x="281168" y="6689861"/>
                </a:lnTo>
                <a:lnTo>
                  <a:pt x="234636" y="6679470"/>
                </a:lnTo>
                <a:lnTo>
                  <a:pt x="190835" y="6662775"/>
                </a:lnTo>
                <a:lnTo>
                  <a:pt x="150276" y="6640287"/>
                </a:lnTo>
                <a:lnTo>
                  <a:pt x="113469" y="6612516"/>
                </a:lnTo>
                <a:lnTo>
                  <a:pt x="80925" y="6579973"/>
                </a:lnTo>
                <a:lnTo>
                  <a:pt x="53153" y="6543167"/>
                </a:lnTo>
                <a:lnTo>
                  <a:pt x="30664" y="6502608"/>
                </a:lnTo>
                <a:lnTo>
                  <a:pt x="13968" y="6458809"/>
                </a:lnTo>
                <a:lnTo>
                  <a:pt x="3577" y="6412277"/>
                </a:lnTo>
                <a:lnTo>
                  <a:pt x="0" y="6363525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996441"/>
            <a:ext cx="237871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444" y="1427734"/>
            <a:ext cx="7553959" cy="3415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Poly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n.wikipedia.org/wiki/Nephridiu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alpighian_tubule_system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.wikipedia.org/wiki/Water_vascular_syste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n.wikipedia.org/wiki/Dorsal_nerve_cor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ertebrate" TargetMode="External"/><Relationship Id="rId2" Type="http://schemas.openxmlformats.org/officeDocument/2006/relationships/hyperlink" Target="http://en.wikipedia.org/wiki/Tunicat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en.wikipedia.org/wiki/Cephalochordat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n.wikipedia.org/wiki/Vertebral_colum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ikilotherm" TargetMode="External"/><Relationship Id="rId2" Type="http://schemas.openxmlformats.org/officeDocument/2006/relationships/hyperlink" Target="http://en.wikipedia.org/wiki/Electric_orga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en.wikipedia.org/wiki/Scut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inna_(anatomy)" TargetMode="External"/><Relationship Id="rId2" Type="http://schemas.openxmlformats.org/officeDocument/2006/relationships/hyperlink" Target="http://en.wikipedia.org/wiki/Mammary_glan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el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Hermaphrodit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1201" y="4920132"/>
            <a:ext cx="2969260" cy="1041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5280">
              <a:lnSpc>
                <a:spcPct val="126600"/>
              </a:lnSpc>
              <a:spcBef>
                <a:spcPts val="100"/>
              </a:spcBef>
            </a:pPr>
            <a:r>
              <a:rPr lang="en-US" sz="2600" spc="-170" dirty="0" smtClean="0">
                <a:solidFill>
                  <a:srgbClr val="C00000"/>
                </a:solidFill>
                <a:latin typeface="Georgia"/>
                <a:cs typeface="Georgia"/>
              </a:rPr>
              <a:t>RAJESWARI</a:t>
            </a:r>
          </a:p>
          <a:p>
            <a:pPr marL="12700" marR="5080" indent="335280">
              <a:lnSpc>
                <a:spcPct val="126600"/>
              </a:lnSpc>
              <a:spcBef>
                <a:spcPts val="100"/>
              </a:spcBef>
            </a:pPr>
            <a:r>
              <a:rPr sz="2600" spc="-170" smtClean="0">
                <a:solidFill>
                  <a:srgbClr val="C00000"/>
                </a:solidFill>
                <a:latin typeface="Georgia"/>
                <a:cs typeface="Georgia"/>
              </a:rPr>
              <a:t>PGT</a:t>
            </a:r>
            <a:r>
              <a:rPr sz="2600" spc="-165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600" spc="-204" dirty="0">
                <a:solidFill>
                  <a:srgbClr val="C00000"/>
                </a:solidFill>
                <a:latin typeface="Georgia"/>
                <a:cs typeface="Georgia"/>
              </a:rPr>
              <a:t>BIOLOGY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31" y="1517269"/>
            <a:ext cx="9022080" cy="1459865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38227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3010"/>
              </a:spcBef>
            </a:pPr>
            <a:r>
              <a:rPr sz="4000" b="1" spc="-409" dirty="0">
                <a:solidFill>
                  <a:srgbClr val="6F2F9F"/>
                </a:solidFill>
                <a:latin typeface="Times New Roman"/>
                <a:cs typeface="Times New Roman"/>
              </a:rPr>
              <a:t>ANIMAL</a:t>
            </a:r>
            <a:r>
              <a:rPr sz="4000" b="1" spc="-2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4000" b="1" spc="-450" dirty="0">
                <a:solidFill>
                  <a:srgbClr val="6F2F9F"/>
                </a:solidFill>
                <a:latin typeface="Times New Roman"/>
                <a:cs typeface="Times New Roman"/>
              </a:rPr>
              <a:t>KINGDOM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3428962"/>
            <a:ext cx="4264025" cy="2698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967486"/>
            <a:ext cx="626364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340" dirty="0"/>
              <a:t>PHYLUM </a:t>
            </a:r>
            <a:r>
              <a:rPr sz="2900" spc="-165" dirty="0">
                <a:latin typeface="Arial"/>
                <a:cs typeface="Arial"/>
              </a:rPr>
              <a:t>– </a:t>
            </a:r>
            <a:r>
              <a:rPr sz="2900" spc="-350" dirty="0"/>
              <a:t>COELENTERATA</a:t>
            </a:r>
            <a:r>
              <a:rPr sz="2900" spc="-475" dirty="0"/>
              <a:t> </a:t>
            </a:r>
            <a:r>
              <a:rPr sz="2900" spc="-190" dirty="0"/>
              <a:t>(CNIDARIA)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1942845"/>
            <a:ext cx="34918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5055" algn="l"/>
                <a:tab pos="1612900" algn="l"/>
              </a:tabLst>
            </a:pPr>
            <a:r>
              <a:rPr sz="2200" spc="-10" dirty="0">
                <a:latin typeface="Georgia"/>
                <a:cs typeface="Georgia"/>
              </a:rPr>
              <a:t>sessile	or	</a:t>
            </a:r>
            <a:r>
              <a:rPr sz="2200" spc="-50" dirty="0">
                <a:latin typeface="Georgia"/>
                <a:cs typeface="Georgia"/>
              </a:rPr>
              <a:t>free-swimming,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1674622"/>
            <a:ext cx="4946015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2375"/>
              </a:lnSpc>
              <a:spcBef>
                <a:spcPts val="95"/>
              </a:spcBef>
              <a:tabLst>
                <a:tab pos="273685" algn="l"/>
                <a:tab pos="1121410" algn="l"/>
                <a:tab pos="1761489" algn="l"/>
                <a:tab pos="2947670" algn="l"/>
                <a:tab pos="4008120" algn="l"/>
              </a:tabLst>
            </a:pPr>
            <a:r>
              <a:rPr sz="1850" spc="-470" dirty="0">
                <a:solidFill>
                  <a:srgbClr val="D24717"/>
                </a:solidFill>
                <a:latin typeface="Arial"/>
                <a:cs typeface="Arial"/>
              </a:rPr>
              <a:t>	</a:t>
            </a:r>
            <a:r>
              <a:rPr sz="2200" spc="-45" dirty="0">
                <a:latin typeface="Georgia"/>
                <a:cs typeface="Georgia"/>
              </a:rPr>
              <a:t>Th</a:t>
            </a:r>
            <a:r>
              <a:rPr sz="2200" spc="-60" dirty="0">
                <a:latin typeface="Georgia"/>
                <a:cs typeface="Georgia"/>
              </a:rPr>
              <a:t>e</a:t>
            </a:r>
            <a:r>
              <a:rPr sz="2200" spc="20" dirty="0">
                <a:latin typeface="Georgia"/>
                <a:cs typeface="Georgia"/>
              </a:rPr>
              <a:t>y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-25" dirty="0">
                <a:latin typeface="Georgia"/>
                <a:cs typeface="Georgia"/>
              </a:rPr>
              <a:t>a</a:t>
            </a:r>
            <a:r>
              <a:rPr sz="2200" spc="-40" dirty="0">
                <a:latin typeface="Georgia"/>
                <a:cs typeface="Georgia"/>
              </a:rPr>
              <a:t>r</a:t>
            </a:r>
            <a:r>
              <a:rPr sz="2200" spc="5" dirty="0">
                <a:latin typeface="Georgia"/>
                <a:cs typeface="Georgia"/>
              </a:rPr>
              <a:t>e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-40" dirty="0">
                <a:latin typeface="Georgia"/>
                <a:cs typeface="Georgia"/>
              </a:rPr>
              <a:t>aquati</a:t>
            </a:r>
            <a:r>
              <a:rPr sz="2200" spc="-30" dirty="0">
                <a:latin typeface="Georgia"/>
                <a:cs typeface="Georgia"/>
              </a:rPr>
              <a:t>c</a:t>
            </a:r>
            <a:r>
              <a:rPr sz="2200" spc="-145" dirty="0">
                <a:latin typeface="Georgia"/>
                <a:cs typeface="Georgia"/>
              </a:rPr>
              <a:t>,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-110" dirty="0">
                <a:latin typeface="Georgia"/>
                <a:cs typeface="Georgia"/>
              </a:rPr>
              <a:t>m</a:t>
            </a:r>
            <a:r>
              <a:rPr sz="2200" spc="-25" dirty="0">
                <a:latin typeface="Georgia"/>
                <a:cs typeface="Georgia"/>
              </a:rPr>
              <a:t>ost</a:t>
            </a:r>
            <a:r>
              <a:rPr sz="2200" spc="-45" dirty="0">
                <a:latin typeface="Georgia"/>
                <a:cs typeface="Georgia"/>
              </a:rPr>
              <a:t>l</a:t>
            </a:r>
            <a:r>
              <a:rPr sz="2200" spc="20" dirty="0">
                <a:latin typeface="Georgia"/>
                <a:cs typeface="Georgia"/>
              </a:rPr>
              <a:t>y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-110" dirty="0">
                <a:latin typeface="Georgia"/>
                <a:cs typeface="Georgia"/>
              </a:rPr>
              <a:t>m</a:t>
            </a:r>
            <a:r>
              <a:rPr sz="2200" spc="-40" dirty="0">
                <a:latin typeface="Georgia"/>
                <a:cs typeface="Georgia"/>
              </a:rPr>
              <a:t>ari</a:t>
            </a:r>
            <a:r>
              <a:rPr sz="2200" spc="-45" dirty="0">
                <a:latin typeface="Georgia"/>
                <a:cs typeface="Georgia"/>
              </a:rPr>
              <a:t>n</a:t>
            </a:r>
            <a:r>
              <a:rPr sz="2200" spc="-70" dirty="0">
                <a:latin typeface="Georgia"/>
                <a:cs typeface="Georgia"/>
              </a:rPr>
              <a:t>e,</a:t>
            </a:r>
            <a:endParaRPr sz="2200">
              <a:latin typeface="Georgia"/>
              <a:cs typeface="Georgia"/>
            </a:endParaRPr>
          </a:p>
          <a:p>
            <a:pPr marR="5080" algn="r">
              <a:lnSpc>
                <a:spcPts val="2375"/>
              </a:lnSpc>
            </a:pPr>
            <a:r>
              <a:rPr sz="2200" spc="-20" dirty="0">
                <a:latin typeface="Georgia"/>
                <a:cs typeface="Georgia"/>
              </a:rPr>
              <a:t>r</a:t>
            </a:r>
            <a:r>
              <a:rPr sz="2200" spc="-45" dirty="0">
                <a:latin typeface="Georgia"/>
                <a:cs typeface="Georgia"/>
              </a:rPr>
              <a:t>adi</a:t>
            </a:r>
            <a:r>
              <a:rPr sz="2200" spc="-40" dirty="0">
                <a:latin typeface="Georgia"/>
                <a:cs typeface="Georgia"/>
              </a:rPr>
              <a:t>al</a:t>
            </a:r>
            <a:r>
              <a:rPr sz="2200" spc="-75" dirty="0">
                <a:latin typeface="Georgia"/>
                <a:cs typeface="Georgia"/>
              </a:rPr>
              <a:t>l</a:t>
            </a:r>
            <a:r>
              <a:rPr sz="2200" spc="20" dirty="0">
                <a:latin typeface="Georgia"/>
                <a:cs typeface="Georgia"/>
              </a:rPr>
              <a:t>y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659" y="2211450"/>
            <a:ext cx="25025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>
                <a:latin typeface="Georgia"/>
                <a:cs typeface="Georgia"/>
              </a:rPr>
              <a:t>symmetrical</a:t>
            </a:r>
            <a:r>
              <a:rPr sz="2200" spc="-80" dirty="0">
                <a:latin typeface="Georgia"/>
                <a:cs typeface="Georgia"/>
              </a:rPr>
              <a:t> </a:t>
            </a:r>
            <a:r>
              <a:rPr sz="2200" spc="-55" dirty="0">
                <a:latin typeface="Georgia"/>
                <a:cs typeface="Georgia"/>
              </a:rPr>
              <a:t>animals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2555874"/>
            <a:ext cx="4947920" cy="380809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6385" marR="5080" indent="-274320" algn="just">
              <a:lnSpc>
                <a:spcPct val="80000"/>
              </a:lnSpc>
              <a:spcBef>
                <a:spcPts val="620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7020" algn="l"/>
              </a:tabLst>
            </a:pPr>
            <a:r>
              <a:rPr sz="2200" spc="-45" dirty="0">
                <a:latin typeface="Georgia"/>
                <a:cs typeface="Georgia"/>
              </a:rPr>
              <a:t>The </a:t>
            </a:r>
            <a:r>
              <a:rPr sz="2200" spc="-60" dirty="0">
                <a:latin typeface="Georgia"/>
                <a:cs typeface="Georgia"/>
              </a:rPr>
              <a:t>name </a:t>
            </a:r>
            <a:r>
              <a:rPr sz="2200" spc="-40" dirty="0">
                <a:latin typeface="Georgia"/>
                <a:cs typeface="Georgia"/>
              </a:rPr>
              <a:t>cnidaria </a:t>
            </a:r>
            <a:r>
              <a:rPr sz="2200" spc="-25" dirty="0">
                <a:latin typeface="Georgia"/>
                <a:cs typeface="Georgia"/>
              </a:rPr>
              <a:t>is derived </a:t>
            </a:r>
            <a:r>
              <a:rPr sz="2200" spc="-55" dirty="0">
                <a:latin typeface="Georgia"/>
                <a:cs typeface="Georgia"/>
              </a:rPr>
              <a:t>from </a:t>
            </a:r>
            <a:r>
              <a:rPr sz="2200" spc="-130" dirty="0">
                <a:latin typeface="Georgia"/>
                <a:cs typeface="Georgia"/>
              </a:rPr>
              <a:t>the  </a:t>
            </a:r>
            <a:r>
              <a:rPr sz="2200" spc="-30" dirty="0">
                <a:latin typeface="Georgia"/>
                <a:cs typeface="Georgia"/>
              </a:rPr>
              <a:t>cnidoblasts </a:t>
            </a:r>
            <a:r>
              <a:rPr sz="2200" spc="-10" dirty="0">
                <a:latin typeface="Georgia"/>
                <a:cs typeface="Georgia"/>
              </a:rPr>
              <a:t>or </a:t>
            </a:r>
            <a:r>
              <a:rPr sz="2200" spc="-25" dirty="0">
                <a:latin typeface="Georgia"/>
                <a:cs typeface="Georgia"/>
              </a:rPr>
              <a:t>cnidocytes </a:t>
            </a:r>
            <a:r>
              <a:rPr sz="2200" spc="-10" dirty="0">
                <a:latin typeface="Georgia"/>
                <a:cs typeface="Georgia"/>
              </a:rPr>
              <a:t>(which  </a:t>
            </a:r>
            <a:r>
              <a:rPr sz="2200" spc="-45" dirty="0">
                <a:latin typeface="Georgia"/>
                <a:cs typeface="Georgia"/>
              </a:rPr>
              <a:t>contain </a:t>
            </a:r>
            <a:r>
              <a:rPr sz="2200" spc="-25" dirty="0">
                <a:latin typeface="Georgia"/>
                <a:cs typeface="Georgia"/>
              </a:rPr>
              <a:t>the </a:t>
            </a:r>
            <a:r>
              <a:rPr sz="2200" spc="-40" dirty="0">
                <a:latin typeface="Georgia"/>
                <a:cs typeface="Georgia"/>
              </a:rPr>
              <a:t>stinging </a:t>
            </a:r>
            <a:r>
              <a:rPr sz="2200" spc="-25" dirty="0">
                <a:latin typeface="Georgia"/>
                <a:cs typeface="Georgia"/>
              </a:rPr>
              <a:t>capsules </a:t>
            </a:r>
            <a:r>
              <a:rPr sz="2200" dirty="0">
                <a:latin typeface="Georgia"/>
                <a:cs typeface="Georgia"/>
              </a:rPr>
              <a:t>or  </a:t>
            </a:r>
            <a:r>
              <a:rPr sz="2200" spc="-20" dirty="0">
                <a:latin typeface="Georgia"/>
                <a:cs typeface="Georgia"/>
              </a:rPr>
              <a:t>nematocytes) present </a:t>
            </a:r>
            <a:r>
              <a:rPr sz="2200" spc="-50" dirty="0">
                <a:latin typeface="Georgia"/>
                <a:cs typeface="Georgia"/>
              </a:rPr>
              <a:t>on </a:t>
            </a:r>
            <a:r>
              <a:rPr sz="2200" spc="-25" dirty="0">
                <a:latin typeface="Georgia"/>
                <a:cs typeface="Georgia"/>
              </a:rPr>
              <a:t>the tentacles  </a:t>
            </a:r>
            <a:r>
              <a:rPr sz="2200" spc="-60" dirty="0">
                <a:latin typeface="Georgia"/>
                <a:cs typeface="Georgia"/>
              </a:rPr>
              <a:t>and </a:t>
            </a:r>
            <a:r>
              <a:rPr sz="2200" spc="-30" dirty="0">
                <a:latin typeface="Georgia"/>
                <a:cs typeface="Georgia"/>
              </a:rPr>
              <a:t>the </a:t>
            </a:r>
            <a:r>
              <a:rPr sz="2200" spc="-90" dirty="0">
                <a:latin typeface="Georgia"/>
                <a:cs typeface="Georgia"/>
              </a:rPr>
              <a:t>body. </a:t>
            </a:r>
            <a:r>
              <a:rPr sz="2200" spc="-45" dirty="0">
                <a:latin typeface="Georgia"/>
                <a:cs typeface="Georgia"/>
              </a:rPr>
              <a:t>Cnidoblasts </a:t>
            </a:r>
            <a:r>
              <a:rPr sz="2200" spc="-20" dirty="0">
                <a:latin typeface="Georgia"/>
                <a:cs typeface="Georgia"/>
              </a:rPr>
              <a:t>are </a:t>
            </a:r>
            <a:r>
              <a:rPr sz="2200" spc="-25" dirty="0">
                <a:latin typeface="Georgia"/>
                <a:cs typeface="Georgia"/>
              </a:rPr>
              <a:t>used </a:t>
            </a:r>
            <a:r>
              <a:rPr sz="2200" spc="-35" dirty="0">
                <a:latin typeface="Georgia"/>
                <a:cs typeface="Georgia"/>
              </a:rPr>
              <a:t>for  </a:t>
            </a:r>
            <a:r>
              <a:rPr sz="2200" spc="-50" dirty="0">
                <a:latin typeface="Georgia"/>
                <a:cs typeface="Georgia"/>
              </a:rPr>
              <a:t>anchorage, </a:t>
            </a:r>
            <a:r>
              <a:rPr sz="2200" spc="-30" dirty="0">
                <a:latin typeface="Georgia"/>
                <a:cs typeface="Georgia"/>
              </a:rPr>
              <a:t>defense </a:t>
            </a:r>
            <a:r>
              <a:rPr sz="2200" spc="-60" dirty="0">
                <a:latin typeface="Georgia"/>
                <a:cs typeface="Georgia"/>
              </a:rPr>
              <a:t>and </a:t>
            </a:r>
            <a:r>
              <a:rPr sz="2200" spc="-30" dirty="0">
                <a:latin typeface="Georgia"/>
                <a:cs typeface="Georgia"/>
              </a:rPr>
              <a:t>for the capture  </a:t>
            </a:r>
            <a:r>
              <a:rPr sz="2200" spc="-40" dirty="0">
                <a:latin typeface="Georgia"/>
                <a:cs typeface="Georgia"/>
              </a:rPr>
              <a:t>of</a:t>
            </a:r>
            <a:r>
              <a:rPr sz="2200" spc="-65" dirty="0">
                <a:latin typeface="Georgia"/>
                <a:cs typeface="Georgia"/>
              </a:rPr>
              <a:t> </a:t>
            </a:r>
            <a:r>
              <a:rPr sz="2200" spc="-80" dirty="0">
                <a:latin typeface="Georgia"/>
                <a:cs typeface="Georgia"/>
              </a:rPr>
              <a:t>prey.</a:t>
            </a:r>
            <a:endParaRPr sz="2200">
              <a:latin typeface="Georgia"/>
              <a:cs typeface="Georgia"/>
            </a:endParaRPr>
          </a:p>
          <a:p>
            <a:pPr marL="286385" marR="6985" indent="-274320" algn="just">
              <a:lnSpc>
                <a:spcPct val="80000"/>
              </a:lnSpc>
              <a:spcBef>
                <a:spcPts val="605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7020" algn="l"/>
              </a:tabLst>
            </a:pPr>
            <a:r>
              <a:rPr sz="2200" spc="-20" dirty="0">
                <a:latin typeface="Georgia"/>
                <a:cs typeface="Georgia"/>
              </a:rPr>
              <a:t>tissue level </a:t>
            </a:r>
            <a:r>
              <a:rPr sz="2200" spc="-40" dirty="0">
                <a:latin typeface="Georgia"/>
                <a:cs typeface="Georgia"/>
              </a:rPr>
              <a:t>of organisation </a:t>
            </a:r>
            <a:r>
              <a:rPr sz="2200" spc="-60" dirty="0">
                <a:latin typeface="Georgia"/>
                <a:cs typeface="Georgia"/>
              </a:rPr>
              <a:t>and </a:t>
            </a:r>
            <a:r>
              <a:rPr sz="2200" spc="-120" dirty="0">
                <a:latin typeface="Georgia"/>
                <a:cs typeface="Georgia"/>
              </a:rPr>
              <a:t>are  </a:t>
            </a:r>
            <a:r>
              <a:rPr sz="2200" spc="-30" dirty="0">
                <a:latin typeface="Georgia"/>
                <a:cs typeface="Georgia"/>
              </a:rPr>
              <a:t>diploblastic</a:t>
            </a:r>
            <a:endParaRPr sz="2200">
              <a:latin typeface="Georgia"/>
              <a:cs typeface="Georgia"/>
            </a:endParaRPr>
          </a:p>
          <a:p>
            <a:pPr marL="286385" marR="7620" indent="-274320" algn="just">
              <a:lnSpc>
                <a:spcPts val="2110"/>
              </a:lnSpc>
              <a:spcBef>
                <a:spcPts val="580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7020" algn="l"/>
              </a:tabLst>
            </a:pPr>
            <a:r>
              <a:rPr sz="2200" spc="-50" dirty="0">
                <a:latin typeface="Georgia"/>
                <a:cs typeface="Georgia"/>
              </a:rPr>
              <a:t>Digestion </a:t>
            </a:r>
            <a:r>
              <a:rPr sz="2200" spc="-25" dirty="0">
                <a:latin typeface="Georgia"/>
                <a:cs typeface="Georgia"/>
              </a:rPr>
              <a:t>is </a:t>
            </a:r>
            <a:r>
              <a:rPr sz="2200" spc="-30" dirty="0">
                <a:latin typeface="Georgia"/>
                <a:cs typeface="Georgia"/>
              </a:rPr>
              <a:t>extracellular  </a:t>
            </a:r>
            <a:r>
              <a:rPr sz="2200" spc="-160" dirty="0">
                <a:latin typeface="Georgia"/>
                <a:cs typeface="Georgia"/>
              </a:rPr>
              <a:t>and  </a:t>
            </a:r>
            <a:r>
              <a:rPr sz="2200" spc="-35" dirty="0">
                <a:latin typeface="Georgia"/>
                <a:cs typeface="Georgia"/>
              </a:rPr>
              <a:t>intracellular</a:t>
            </a:r>
            <a:endParaRPr sz="2200">
              <a:latin typeface="Georgia"/>
              <a:cs typeface="Georgia"/>
            </a:endParaRPr>
          </a:p>
          <a:p>
            <a:pPr marL="286385" marR="6985" indent="-274320" algn="just">
              <a:lnSpc>
                <a:spcPts val="2110"/>
              </a:lnSpc>
              <a:spcBef>
                <a:spcPts val="610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7020" algn="l"/>
              </a:tabLst>
            </a:pPr>
            <a:r>
              <a:rPr sz="2200" spc="-55" dirty="0">
                <a:latin typeface="Georgia"/>
                <a:cs typeface="Georgia"/>
              </a:rPr>
              <a:t>Cnidarians </a:t>
            </a:r>
            <a:r>
              <a:rPr sz="2200" spc="-40" dirty="0">
                <a:latin typeface="Georgia"/>
                <a:cs typeface="Georgia"/>
              </a:rPr>
              <a:t>exhibit </a:t>
            </a:r>
            <a:r>
              <a:rPr sz="2200" spc="5" dirty="0">
                <a:latin typeface="Georgia"/>
                <a:cs typeface="Georgia"/>
              </a:rPr>
              <a:t>two </a:t>
            </a:r>
            <a:r>
              <a:rPr sz="2200" spc="-30" dirty="0">
                <a:latin typeface="Georgia"/>
                <a:cs typeface="Georgia"/>
              </a:rPr>
              <a:t>basic </a:t>
            </a:r>
            <a:r>
              <a:rPr sz="2200" spc="-110" dirty="0">
                <a:latin typeface="Georgia"/>
                <a:cs typeface="Georgia"/>
              </a:rPr>
              <a:t>body  </a:t>
            </a:r>
            <a:r>
              <a:rPr sz="2200" spc="-45" dirty="0">
                <a:latin typeface="Georgia"/>
                <a:cs typeface="Georgia"/>
              </a:rPr>
              <a:t>forms </a:t>
            </a:r>
            <a:r>
              <a:rPr sz="2200" spc="-30" dirty="0">
                <a:latin typeface="Georgia"/>
                <a:cs typeface="Georgia"/>
              </a:rPr>
              <a:t>called</a:t>
            </a:r>
            <a:r>
              <a:rPr sz="2200" spc="-30" dirty="0">
                <a:solidFill>
                  <a:srgbClr val="CC9900"/>
                </a:solidFill>
                <a:latin typeface="Georgia"/>
                <a:cs typeface="Georgia"/>
              </a:rPr>
              <a:t> </a:t>
            </a:r>
            <a:r>
              <a:rPr sz="2200" u="heavy" spc="-3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2"/>
              </a:rPr>
              <a:t>polyp</a:t>
            </a:r>
            <a:r>
              <a:rPr sz="2200" spc="-35" dirty="0">
                <a:solidFill>
                  <a:srgbClr val="CC99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2200" spc="-60" dirty="0">
                <a:latin typeface="Georgia"/>
                <a:cs typeface="Georgia"/>
              </a:rPr>
              <a:t>and</a:t>
            </a:r>
            <a:r>
              <a:rPr sz="2200" spc="-35" dirty="0">
                <a:latin typeface="Georgia"/>
                <a:cs typeface="Georgia"/>
              </a:rPr>
              <a:t> </a:t>
            </a:r>
            <a:r>
              <a:rPr sz="2200" spc="-45" dirty="0">
                <a:latin typeface="Georgia"/>
                <a:cs typeface="Georgia"/>
              </a:rPr>
              <a:t>medusa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1200" y="1371600"/>
            <a:ext cx="31242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18428" y="4202379"/>
            <a:ext cx="2867025" cy="872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25"/>
              </a:spcBef>
            </a:pPr>
            <a:r>
              <a:rPr sz="1400" dirty="0">
                <a:solidFill>
                  <a:srgbClr val="6F2F9F"/>
                </a:solidFill>
                <a:latin typeface="kiloji"/>
                <a:cs typeface="kiloji"/>
              </a:rPr>
              <a:t>Examples of Coelenterata  </a:t>
            </a:r>
            <a:r>
              <a:rPr sz="1400" spc="-5" dirty="0">
                <a:solidFill>
                  <a:srgbClr val="6F2F9F"/>
                </a:solidFill>
                <a:latin typeface="kiloji"/>
                <a:cs typeface="kiloji"/>
              </a:rPr>
              <a:t>indicating </a:t>
            </a:r>
            <a:r>
              <a:rPr sz="1400" dirty="0">
                <a:solidFill>
                  <a:srgbClr val="6F2F9F"/>
                </a:solidFill>
                <a:latin typeface="kiloji"/>
                <a:cs typeface="kiloji"/>
              </a:rPr>
              <a:t>outline of their</a:t>
            </a:r>
            <a:r>
              <a:rPr sz="1400" spc="-185" dirty="0">
                <a:solidFill>
                  <a:srgbClr val="6F2F9F"/>
                </a:solidFill>
                <a:latin typeface="kiloji"/>
                <a:cs typeface="kiloji"/>
              </a:rPr>
              <a:t> </a:t>
            </a:r>
            <a:r>
              <a:rPr sz="1400" dirty="0">
                <a:solidFill>
                  <a:srgbClr val="6F2F9F"/>
                </a:solidFill>
                <a:latin typeface="kiloji"/>
                <a:cs typeface="kiloji"/>
              </a:rPr>
              <a:t>body  form : (a) Aurelia (Medusa) (b)  Adamsia</a:t>
            </a:r>
            <a:r>
              <a:rPr sz="1400" spc="-45" dirty="0">
                <a:solidFill>
                  <a:srgbClr val="6F2F9F"/>
                </a:solidFill>
                <a:latin typeface="kiloji"/>
                <a:cs typeface="kiloji"/>
              </a:rPr>
              <a:t> </a:t>
            </a:r>
            <a:r>
              <a:rPr sz="1400" spc="5" dirty="0">
                <a:solidFill>
                  <a:srgbClr val="6F2F9F"/>
                </a:solidFill>
                <a:latin typeface="kiloji"/>
                <a:cs typeface="kiloji"/>
              </a:rPr>
              <a:t>(Polyp)</a:t>
            </a:r>
            <a:endParaRPr sz="1400">
              <a:latin typeface="kiloji"/>
              <a:cs typeface="kiloj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24600" y="5181600"/>
            <a:ext cx="609600" cy="1362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37629" y="6442049"/>
            <a:ext cx="1548130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solidFill>
                  <a:srgbClr val="6F2F9F"/>
                </a:solidFill>
                <a:latin typeface="kiloji"/>
                <a:cs typeface="kiloji"/>
              </a:rPr>
              <a:t>Diagrammatic view</a:t>
            </a:r>
            <a:r>
              <a:rPr sz="1200" spc="-114" dirty="0">
                <a:solidFill>
                  <a:srgbClr val="6F2F9F"/>
                </a:solidFill>
                <a:latin typeface="kiloji"/>
                <a:cs typeface="kiloji"/>
              </a:rPr>
              <a:t> </a:t>
            </a:r>
            <a:r>
              <a:rPr sz="1200" dirty="0">
                <a:solidFill>
                  <a:srgbClr val="6F2F9F"/>
                </a:solidFill>
                <a:latin typeface="kiloji"/>
                <a:cs typeface="kiloji"/>
              </a:rPr>
              <a:t>of  Cnidoblast</a:t>
            </a:r>
            <a:endParaRPr sz="1200">
              <a:latin typeface="kiloji"/>
              <a:cs typeface="kiloj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920241"/>
            <a:ext cx="44056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70" dirty="0"/>
              <a:t>PHYLUM </a:t>
            </a:r>
            <a:r>
              <a:rPr spc="-180" dirty="0">
                <a:latin typeface="Arial"/>
                <a:cs typeface="Arial"/>
              </a:rPr>
              <a:t>–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spc="-340" dirty="0"/>
              <a:t>CTENOPHORA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9278"/>
            <a:ext cx="4720590" cy="20377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6385" marR="5080" indent="-274320" algn="just">
              <a:lnSpc>
                <a:spcPct val="90000"/>
              </a:lnSpc>
              <a:spcBef>
                <a:spcPts val="385"/>
              </a:spcBef>
              <a:tabLst>
                <a:tab pos="3185795" algn="l"/>
              </a:tabLst>
            </a:pPr>
            <a:r>
              <a:rPr sz="2050" spc="-545" dirty="0">
                <a:solidFill>
                  <a:srgbClr val="D24717"/>
                </a:solidFill>
                <a:latin typeface="Arial"/>
                <a:cs typeface="Arial"/>
              </a:rPr>
              <a:t> </a:t>
            </a:r>
            <a:r>
              <a:rPr sz="2400" spc="-55" dirty="0">
                <a:latin typeface="Georgia"/>
                <a:cs typeface="Georgia"/>
              </a:rPr>
              <a:t>Ctenophores, </a:t>
            </a:r>
            <a:r>
              <a:rPr sz="2400" spc="-60" dirty="0">
                <a:latin typeface="Georgia"/>
                <a:cs typeface="Georgia"/>
              </a:rPr>
              <a:t>commonly </a:t>
            </a:r>
            <a:r>
              <a:rPr sz="2400" spc="-100" dirty="0">
                <a:latin typeface="Georgia"/>
                <a:cs typeface="Georgia"/>
              </a:rPr>
              <a:t>known  </a:t>
            </a:r>
            <a:r>
              <a:rPr sz="2400" spc="-25" dirty="0">
                <a:latin typeface="Georgia"/>
                <a:cs typeface="Georgia"/>
              </a:rPr>
              <a:t>as </a:t>
            </a:r>
            <a:r>
              <a:rPr sz="2400" spc="-15" dirty="0">
                <a:latin typeface="Georgia"/>
                <a:cs typeface="Georgia"/>
              </a:rPr>
              <a:t>sea </a:t>
            </a:r>
            <a:r>
              <a:rPr sz="2400" spc="-35" dirty="0">
                <a:latin typeface="Georgia"/>
                <a:cs typeface="Georgia"/>
              </a:rPr>
              <a:t>walnuts </a:t>
            </a:r>
            <a:r>
              <a:rPr sz="2400" spc="-10" dirty="0">
                <a:latin typeface="Georgia"/>
                <a:cs typeface="Georgia"/>
              </a:rPr>
              <a:t>or </a:t>
            </a:r>
            <a:r>
              <a:rPr sz="2400" spc="-50" dirty="0">
                <a:latin typeface="Georgia"/>
                <a:cs typeface="Georgia"/>
              </a:rPr>
              <a:t>comb </a:t>
            </a:r>
            <a:r>
              <a:rPr sz="2400" spc="-30" dirty="0">
                <a:latin typeface="Georgia"/>
                <a:cs typeface="Georgia"/>
              </a:rPr>
              <a:t>jellies </a:t>
            </a:r>
            <a:r>
              <a:rPr sz="2400" spc="-20" dirty="0">
                <a:latin typeface="Georgia"/>
                <a:cs typeface="Georgia"/>
              </a:rPr>
              <a:t>are  </a:t>
            </a:r>
            <a:r>
              <a:rPr sz="2400" spc="-40" dirty="0">
                <a:latin typeface="Georgia"/>
                <a:cs typeface="Georgia"/>
              </a:rPr>
              <a:t>exclusively </a:t>
            </a:r>
            <a:r>
              <a:rPr sz="2400" spc="-65" dirty="0">
                <a:latin typeface="Georgia"/>
                <a:cs typeface="Georgia"/>
              </a:rPr>
              <a:t>marine, </a:t>
            </a:r>
            <a:r>
              <a:rPr sz="2400" spc="-40" dirty="0">
                <a:latin typeface="Georgia"/>
                <a:cs typeface="Georgia"/>
              </a:rPr>
              <a:t>radially  </a:t>
            </a:r>
            <a:r>
              <a:rPr sz="2400" spc="-25" dirty="0">
                <a:latin typeface="Georgia"/>
                <a:cs typeface="Georgia"/>
              </a:rPr>
              <a:t>s</a:t>
            </a:r>
            <a:r>
              <a:rPr sz="2400" spc="-65" dirty="0">
                <a:latin typeface="Georgia"/>
                <a:cs typeface="Georgia"/>
              </a:rPr>
              <a:t>ym</a:t>
            </a:r>
            <a:r>
              <a:rPr sz="2400" spc="-95" dirty="0">
                <a:latin typeface="Georgia"/>
                <a:cs typeface="Georgia"/>
              </a:rPr>
              <a:t>m</a:t>
            </a:r>
            <a:r>
              <a:rPr sz="2400" spc="-5" dirty="0">
                <a:latin typeface="Georgia"/>
                <a:cs typeface="Georgia"/>
              </a:rPr>
              <a:t>e</a:t>
            </a:r>
            <a:r>
              <a:rPr sz="2400" dirty="0">
                <a:latin typeface="Georgia"/>
                <a:cs typeface="Georgia"/>
              </a:rPr>
              <a:t>t</a:t>
            </a:r>
            <a:r>
              <a:rPr sz="2400" spc="-25" dirty="0">
                <a:latin typeface="Georgia"/>
                <a:cs typeface="Georgia"/>
              </a:rPr>
              <a:t>rica</a:t>
            </a:r>
            <a:r>
              <a:rPr sz="2400" spc="-105" dirty="0">
                <a:latin typeface="Georgia"/>
                <a:cs typeface="Georgia"/>
              </a:rPr>
              <a:t>l</a:t>
            </a:r>
            <a:r>
              <a:rPr sz="2400" spc="-95" dirty="0">
                <a:latin typeface="Georgia"/>
                <a:cs typeface="Georgia"/>
              </a:rPr>
              <a:t>,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40" dirty="0">
                <a:latin typeface="Georgia"/>
                <a:cs typeface="Georgia"/>
              </a:rPr>
              <a:t>diplob</a:t>
            </a:r>
            <a:r>
              <a:rPr sz="2400" spc="-35" dirty="0">
                <a:latin typeface="Georgia"/>
                <a:cs typeface="Georgia"/>
              </a:rPr>
              <a:t>l</a:t>
            </a:r>
            <a:r>
              <a:rPr sz="2400" spc="-30" dirty="0">
                <a:latin typeface="Georgia"/>
                <a:cs typeface="Georgia"/>
              </a:rPr>
              <a:t>as</a:t>
            </a:r>
            <a:r>
              <a:rPr sz="2400" spc="-15" dirty="0">
                <a:latin typeface="Georgia"/>
                <a:cs typeface="Georgia"/>
              </a:rPr>
              <a:t>t</a:t>
            </a:r>
            <a:r>
              <a:rPr sz="2400" spc="-30" dirty="0">
                <a:latin typeface="Georgia"/>
                <a:cs typeface="Georgia"/>
              </a:rPr>
              <a:t>ic  </a:t>
            </a:r>
            <a:r>
              <a:rPr sz="2400" spc="-45" dirty="0">
                <a:latin typeface="Georgia"/>
                <a:cs typeface="Georgia"/>
              </a:rPr>
              <a:t>organisms </a:t>
            </a:r>
            <a:r>
              <a:rPr sz="2400" spc="-15" dirty="0">
                <a:latin typeface="Georgia"/>
                <a:cs typeface="Georgia"/>
              </a:rPr>
              <a:t>with</a:t>
            </a:r>
            <a:r>
              <a:rPr sz="2400" spc="545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tissue level </a:t>
            </a:r>
            <a:r>
              <a:rPr sz="2400" spc="-30" dirty="0">
                <a:latin typeface="Georgia"/>
                <a:cs typeface="Georgia"/>
              </a:rPr>
              <a:t>of  </a:t>
            </a:r>
            <a:r>
              <a:rPr sz="2400" spc="-45" dirty="0">
                <a:latin typeface="Georgia"/>
                <a:cs typeface="Georgia"/>
              </a:rPr>
              <a:t>organisation.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640912"/>
            <a:ext cx="94615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2050" spc="-545" dirty="0">
                <a:solidFill>
                  <a:srgbClr val="D24717"/>
                </a:solidFill>
                <a:latin typeface="Arial"/>
                <a:cs typeface="Arial"/>
              </a:rPr>
              <a:t>	</a:t>
            </a:r>
            <a:r>
              <a:rPr sz="2400" spc="-45" dirty="0">
                <a:latin typeface="Georgia"/>
                <a:cs typeface="Georgia"/>
              </a:rPr>
              <a:t>The</a:t>
            </a:r>
            <a:endParaRPr sz="2400">
              <a:latin typeface="Georgia"/>
              <a:cs typeface="Georgia"/>
            </a:endParaRPr>
          </a:p>
          <a:p>
            <a:pPr marL="286385">
              <a:lnSpc>
                <a:spcPts val="2735"/>
              </a:lnSpc>
            </a:pPr>
            <a:r>
              <a:rPr sz="2400" spc="-30" dirty="0">
                <a:latin typeface="Georgia"/>
                <a:cs typeface="Georgia"/>
              </a:rPr>
              <a:t>r</a:t>
            </a:r>
            <a:r>
              <a:rPr sz="2400" spc="-35" dirty="0">
                <a:latin typeface="Georgia"/>
                <a:cs typeface="Georgia"/>
              </a:rPr>
              <a:t>o</a:t>
            </a:r>
            <a:r>
              <a:rPr sz="2400" spc="60" dirty="0">
                <a:latin typeface="Georgia"/>
                <a:cs typeface="Georgia"/>
              </a:rPr>
              <a:t>w</a:t>
            </a:r>
            <a:r>
              <a:rPr sz="2400" spc="-10" dirty="0">
                <a:latin typeface="Georgia"/>
                <a:cs typeface="Georgia"/>
              </a:rPr>
              <a:t>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6125" y="3640912"/>
            <a:ext cx="1675764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0010" algn="r">
              <a:lnSpc>
                <a:spcPts val="2735"/>
              </a:lnSpc>
              <a:spcBef>
                <a:spcPts val="100"/>
              </a:spcBef>
              <a:tabLst>
                <a:tab pos="852805" algn="l"/>
              </a:tabLst>
            </a:pPr>
            <a:r>
              <a:rPr sz="2400" spc="-30" dirty="0">
                <a:latin typeface="Georgia"/>
                <a:cs typeface="Georgia"/>
              </a:rPr>
              <a:t>b</a:t>
            </a:r>
            <a:r>
              <a:rPr sz="2400" spc="-40" dirty="0">
                <a:latin typeface="Georgia"/>
                <a:cs typeface="Georgia"/>
              </a:rPr>
              <a:t>o</a:t>
            </a:r>
            <a:r>
              <a:rPr sz="2400" spc="-100" dirty="0">
                <a:latin typeface="Georgia"/>
                <a:cs typeface="Georgia"/>
              </a:rPr>
              <a:t>d</a:t>
            </a:r>
            <a:r>
              <a:rPr sz="2400" spc="25" dirty="0">
                <a:latin typeface="Georgia"/>
                <a:cs typeface="Georgia"/>
              </a:rPr>
              <a:t>y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15" dirty="0">
                <a:latin typeface="Georgia"/>
                <a:cs typeface="Georgia"/>
              </a:rPr>
              <a:t>bears</a:t>
            </a:r>
            <a:endParaRPr sz="2400">
              <a:latin typeface="Georgia"/>
              <a:cs typeface="Georgia"/>
            </a:endParaRPr>
          </a:p>
          <a:p>
            <a:pPr marR="5080" algn="r">
              <a:lnSpc>
                <a:spcPts val="2735"/>
              </a:lnSpc>
              <a:tabLst>
                <a:tab pos="504190" algn="l"/>
              </a:tabLst>
            </a:pPr>
            <a:r>
              <a:rPr sz="2400" spc="-55" dirty="0">
                <a:latin typeface="Georgia"/>
                <a:cs typeface="Georgia"/>
              </a:rPr>
              <a:t>o</a:t>
            </a:r>
            <a:r>
              <a:rPr sz="2400" spc="-30" dirty="0">
                <a:latin typeface="Georgia"/>
                <a:cs typeface="Georgia"/>
              </a:rPr>
              <a:t>f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30" dirty="0">
                <a:latin typeface="Georgia"/>
                <a:cs typeface="Georgia"/>
              </a:rPr>
              <a:t>c</a:t>
            </a:r>
            <a:r>
              <a:rPr sz="2400" spc="-35" dirty="0">
                <a:latin typeface="Georgia"/>
                <a:cs typeface="Georgia"/>
              </a:rPr>
              <a:t>ilia</a:t>
            </a:r>
            <a:r>
              <a:rPr sz="2400" spc="-55" dirty="0">
                <a:latin typeface="Georgia"/>
                <a:cs typeface="Georgia"/>
              </a:rPr>
              <a:t>t</a:t>
            </a:r>
            <a:r>
              <a:rPr sz="2400" spc="-20" dirty="0">
                <a:latin typeface="Georgia"/>
                <a:cs typeface="Georgia"/>
              </a:rPr>
              <a:t>ed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9586" y="3640912"/>
            <a:ext cx="86042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spc="-35" dirty="0">
                <a:latin typeface="Georgia"/>
                <a:cs typeface="Georgia"/>
              </a:rPr>
              <a:t>eight</a:t>
            </a:r>
            <a:endParaRPr sz="2400">
              <a:latin typeface="Georgia"/>
              <a:cs typeface="Georgia"/>
            </a:endParaRPr>
          </a:p>
          <a:p>
            <a:pPr marL="129539">
              <a:lnSpc>
                <a:spcPts val="2735"/>
              </a:lnSpc>
            </a:pPr>
            <a:r>
              <a:rPr sz="2400" spc="-25" dirty="0">
                <a:latin typeface="Georgia"/>
                <a:cs typeface="Georgia"/>
              </a:rPr>
              <a:t>co</a:t>
            </a:r>
            <a:r>
              <a:rPr sz="2400" spc="-80" dirty="0">
                <a:latin typeface="Georgia"/>
                <a:cs typeface="Georgia"/>
              </a:rPr>
              <a:t>mb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0646" y="3640912"/>
            <a:ext cx="109728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735"/>
              </a:lnSpc>
              <a:spcBef>
                <a:spcPts val="100"/>
              </a:spcBef>
            </a:pPr>
            <a:r>
              <a:rPr sz="2400" spc="-10" dirty="0">
                <a:latin typeface="Georgia"/>
                <a:cs typeface="Georgia"/>
              </a:rPr>
              <a:t>e</a:t>
            </a:r>
            <a:r>
              <a:rPr sz="2400" spc="-45" dirty="0">
                <a:latin typeface="Georgia"/>
                <a:cs typeface="Georgia"/>
              </a:rPr>
              <a:t>x</a:t>
            </a:r>
            <a:r>
              <a:rPr sz="2400" spc="-50" dirty="0">
                <a:latin typeface="Georgia"/>
                <a:cs typeface="Georgia"/>
              </a:rPr>
              <a:t>t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35" dirty="0">
                <a:latin typeface="Georgia"/>
                <a:cs typeface="Georgia"/>
              </a:rPr>
              <a:t>rnal</a:t>
            </a:r>
            <a:endParaRPr sz="2400">
              <a:latin typeface="Georgia"/>
              <a:cs typeface="Georgia"/>
            </a:endParaRPr>
          </a:p>
          <a:p>
            <a:pPr marR="8890" algn="r">
              <a:lnSpc>
                <a:spcPts val="2735"/>
              </a:lnSpc>
            </a:pPr>
            <a:r>
              <a:rPr sz="2400" spc="-35" dirty="0">
                <a:latin typeface="Georgia"/>
                <a:cs typeface="Georgia"/>
              </a:rPr>
              <a:t>p</a:t>
            </a:r>
            <a:r>
              <a:rPr sz="2400" spc="-40" dirty="0">
                <a:latin typeface="Georgia"/>
                <a:cs typeface="Georgia"/>
              </a:rPr>
              <a:t>la</a:t>
            </a:r>
            <a:r>
              <a:rPr sz="2400" spc="-50" dirty="0">
                <a:latin typeface="Georgia"/>
                <a:cs typeface="Georgia"/>
              </a:rPr>
              <a:t>tes,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259960"/>
            <a:ext cx="4719320" cy="14954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6385" algn="just">
              <a:lnSpc>
                <a:spcPct val="100000"/>
              </a:lnSpc>
              <a:spcBef>
                <a:spcPts val="409"/>
              </a:spcBef>
            </a:pPr>
            <a:r>
              <a:rPr sz="2400" spc="-30" dirty="0">
                <a:latin typeface="Georgia"/>
                <a:cs typeface="Georgia"/>
              </a:rPr>
              <a:t>which </a:t>
            </a:r>
            <a:r>
              <a:rPr sz="2400" spc="-35" dirty="0">
                <a:latin typeface="Georgia"/>
                <a:cs typeface="Georgia"/>
              </a:rPr>
              <a:t>help </a:t>
            </a:r>
            <a:r>
              <a:rPr sz="2400" spc="-55" dirty="0">
                <a:latin typeface="Georgia"/>
                <a:cs typeface="Georgia"/>
              </a:rPr>
              <a:t>in</a:t>
            </a:r>
            <a:r>
              <a:rPr sz="2400" spc="-125" dirty="0">
                <a:latin typeface="Georgia"/>
                <a:cs typeface="Georgia"/>
              </a:rPr>
              <a:t> </a:t>
            </a:r>
            <a:r>
              <a:rPr sz="2400" spc="-55" dirty="0">
                <a:latin typeface="Georgia"/>
                <a:cs typeface="Georgia"/>
              </a:rPr>
              <a:t>locomotion.</a:t>
            </a:r>
            <a:endParaRPr sz="2400">
              <a:latin typeface="Georgia"/>
              <a:cs typeface="Georgia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600"/>
              </a:spcBef>
            </a:pPr>
            <a:r>
              <a:rPr sz="2050" spc="-545" dirty="0">
                <a:solidFill>
                  <a:srgbClr val="D24717"/>
                </a:solidFill>
                <a:latin typeface="Arial"/>
                <a:cs typeface="Arial"/>
              </a:rPr>
              <a:t> </a:t>
            </a:r>
            <a:r>
              <a:rPr sz="2400" spc="-45" dirty="0">
                <a:latin typeface="Georgia"/>
                <a:cs typeface="Georgia"/>
              </a:rPr>
              <a:t>Bioluminescence </a:t>
            </a:r>
            <a:r>
              <a:rPr sz="2400" dirty="0">
                <a:latin typeface="Georgia"/>
                <a:cs typeface="Georgia"/>
              </a:rPr>
              <a:t>(the </a:t>
            </a:r>
            <a:r>
              <a:rPr sz="2400" spc="-15" dirty="0">
                <a:latin typeface="Georgia"/>
                <a:cs typeface="Georgia"/>
              </a:rPr>
              <a:t>property </a:t>
            </a:r>
            <a:r>
              <a:rPr sz="2400" spc="-215" dirty="0">
                <a:latin typeface="Georgia"/>
                <a:cs typeface="Georgia"/>
              </a:rPr>
              <a:t>of  </a:t>
            </a:r>
            <a:r>
              <a:rPr sz="2400" spc="-40" dirty="0">
                <a:latin typeface="Georgia"/>
                <a:cs typeface="Georgia"/>
              </a:rPr>
              <a:t>a </a:t>
            </a:r>
            <a:r>
              <a:rPr sz="2400" spc="-45" dirty="0">
                <a:latin typeface="Georgia"/>
                <a:cs typeface="Georgia"/>
              </a:rPr>
              <a:t>living </a:t>
            </a:r>
            <a:r>
              <a:rPr sz="2400" spc="-50" dirty="0">
                <a:latin typeface="Georgia"/>
                <a:cs typeface="Georgia"/>
              </a:rPr>
              <a:t>organism </a:t>
            </a:r>
            <a:r>
              <a:rPr sz="2400" spc="-35" dirty="0">
                <a:latin typeface="Georgia"/>
                <a:cs typeface="Georgia"/>
              </a:rPr>
              <a:t>to </a:t>
            </a:r>
            <a:r>
              <a:rPr sz="2400" spc="-45" dirty="0">
                <a:latin typeface="Georgia"/>
                <a:cs typeface="Georgia"/>
              </a:rPr>
              <a:t>emit </a:t>
            </a:r>
            <a:r>
              <a:rPr sz="2400" spc="-25" dirty="0">
                <a:latin typeface="Georgia"/>
                <a:cs typeface="Georgia"/>
              </a:rPr>
              <a:t>light) </a:t>
            </a:r>
            <a:r>
              <a:rPr sz="2400" spc="-20" dirty="0">
                <a:latin typeface="Georgia"/>
                <a:cs typeface="Georgia"/>
              </a:rPr>
              <a:t>is  </a:t>
            </a:r>
            <a:r>
              <a:rPr sz="2400" spc="-35" dirty="0">
                <a:latin typeface="Georgia"/>
                <a:cs typeface="Georgia"/>
              </a:rPr>
              <a:t>well-marked </a:t>
            </a:r>
            <a:r>
              <a:rPr sz="2400" spc="-55" dirty="0">
                <a:latin typeface="Georgia"/>
                <a:cs typeface="Georgia"/>
              </a:rPr>
              <a:t>in</a:t>
            </a:r>
            <a:r>
              <a:rPr sz="2400" spc="45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ctenophores.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0259" y="5692850"/>
            <a:ext cx="2980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latin typeface="Georgia"/>
                <a:cs typeface="Georgia"/>
              </a:rPr>
              <a:t>Sexes </a:t>
            </a:r>
            <a:r>
              <a:rPr sz="2400" spc="-20" dirty="0">
                <a:latin typeface="Georgia"/>
                <a:cs typeface="Georgia"/>
              </a:rPr>
              <a:t>are </a:t>
            </a:r>
            <a:r>
              <a:rPr sz="2400" spc="-45" dirty="0">
                <a:latin typeface="Georgia"/>
                <a:cs typeface="Georgia"/>
              </a:rPr>
              <a:t>not</a:t>
            </a:r>
            <a:r>
              <a:rPr sz="2400" spc="-180" dirty="0">
                <a:latin typeface="Georgia"/>
                <a:cs typeface="Georgia"/>
              </a:rPr>
              <a:t> </a:t>
            </a:r>
            <a:r>
              <a:rPr sz="2400" spc="-35" dirty="0">
                <a:latin typeface="Georgia"/>
                <a:cs typeface="Georgia"/>
              </a:rPr>
              <a:t>separate.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15000" y="1066800"/>
            <a:ext cx="268605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27575" y="5945835"/>
            <a:ext cx="3260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Times New Roman"/>
                <a:cs typeface="Times New Roman"/>
              </a:rPr>
              <a:t>Example of </a:t>
            </a:r>
            <a:r>
              <a:rPr sz="1800" spc="-70" dirty="0">
                <a:latin typeface="Times New Roman"/>
                <a:cs typeface="Times New Roman"/>
              </a:rPr>
              <a:t>Ctenophora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75" dirty="0">
                <a:latin typeface="Times New Roman"/>
                <a:cs typeface="Times New Roman"/>
              </a:rPr>
              <a:t>(Pleurobrachia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737362"/>
            <a:ext cx="54413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70" dirty="0"/>
              <a:t>PHYLUM </a:t>
            </a:r>
            <a:r>
              <a:rPr spc="-180" dirty="0">
                <a:latin typeface="Arial"/>
                <a:cs typeface="Arial"/>
              </a:rPr>
              <a:t>–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spc="-335" dirty="0"/>
              <a:t>PLATYHELMINTHES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0" y="1828800"/>
            <a:ext cx="3581400" cy="3876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36294"/>
            <a:ext cx="8002905" cy="545211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6385" marR="3592829" indent="-274320" algn="just">
              <a:lnSpc>
                <a:spcPct val="8000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7020" algn="l"/>
              </a:tabLst>
            </a:pPr>
            <a:r>
              <a:rPr sz="2000" spc="-30" dirty="0">
                <a:latin typeface="Georgia"/>
                <a:cs typeface="Georgia"/>
              </a:rPr>
              <a:t>They </a:t>
            </a:r>
            <a:r>
              <a:rPr sz="2000" spc="-35" dirty="0">
                <a:latin typeface="Georgia"/>
                <a:cs typeface="Georgia"/>
              </a:rPr>
              <a:t>have </a:t>
            </a:r>
            <a:r>
              <a:rPr sz="2000" spc="-30" dirty="0">
                <a:latin typeface="Georgia"/>
                <a:cs typeface="Georgia"/>
              </a:rPr>
              <a:t>dorso-ventrally </a:t>
            </a:r>
            <a:r>
              <a:rPr sz="2000" spc="-65" dirty="0">
                <a:latin typeface="Georgia"/>
                <a:cs typeface="Georgia"/>
              </a:rPr>
              <a:t>flattened  </a:t>
            </a:r>
            <a:r>
              <a:rPr sz="2000" spc="-80" dirty="0">
                <a:latin typeface="Georgia"/>
                <a:cs typeface="Georgia"/>
              </a:rPr>
              <a:t>body, </a:t>
            </a:r>
            <a:r>
              <a:rPr sz="2000" spc="-30" dirty="0">
                <a:latin typeface="Georgia"/>
                <a:cs typeface="Georgia"/>
              </a:rPr>
              <a:t>hence </a:t>
            </a:r>
            <a:r>
              <a:rPr sz="2000" spc="-15" dirty="0">
                <a:latin typeface="Georgia"/>
                <a:cs typeface="Georgia"/>
              </a:rPr>
              <a:t>are </a:t>
            </a:r>
            <a:r>
              <a:rPr sz="2000" spc="-25" dirty="0">
                <a:latin typeface="Georgia"/>
                <a:cs typeface="Georgia"/>
              </a:rPr>
              <a:t>called </a:t>
            </a:r>
            <a:r>
              <a:rPr sz="2000" spc="-20" dirty="0">
                <a:latin typeface="Georgia"/>
                <a:cs typeface="Georgia"/>
              </a:rPr>
              <a:t>flatworms</a:t>
            </a:r>
            <a:r>
              <a:rPr sz="2000" spc="-185" dirty="0">
                <a:latin typeface="Georgia"/>
                <a:cs typeface="Georgia"/>
              </a:rPr>
              <a:t> </a:t>
            </a:r>
            <a:r>
              <a:rPr sz="2000" spc="-130" dirty="0"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Font typeface="Arial"/>
              <a:buChar char=""/>
            </a:pPr>
            <a:endParaRPr sz="2700">
              <a:latin typeface="Georgia"/>
              <a:cs typeface="Georgia"/>
            </a:endParaRPr>
          </a:p>
          <a:p>
            <a:pPr marL="286385" marR="3592195" indent="-274320" algn="just">
              <a:lnSpc>
                <a:spcPct val="80000"/>
              </a:lnSpc>
              <a:spcBef>
                <a:spcPts val="5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343535" algn="l"/>
              </a:tabLst>
            </a:pPr>
            <a:r>
              <a:rPr dirty="0"/>
              <a:t>	</a:t>
            </a:r>
            <a:r>
              <a:rPr sz="2000" spc="-20" dirty="0">
                <a:latin typeface="Georgia"/>
                <a:cs typeface="Georgia"/>
              </a:rPr>
              <a:t>These are </a:t>
            </a:r>
            <a:r>
              <a:rPr sz="2000" spc="-35" dirty="0">
                <a:latin typeface="Georgia"/>
                <a:cs typeface="Georgia"/>
              </a:rPr>
              <a:t>mostly </a:t>
            </a:r>
            <a:r>
              <a:rPr sz="2000" spc="-55" dirty="0">
                <a:latin typeface="Georgia"/>
                <a:cs typeface="Georgia"/>
              </a:rPr>
              <a:t>endoparasites  </a:t>
            </a:r>
            <a:r>
              <a:rPr sz="2000" spc="-50" dirty="0">
                <a:latin typeface="Georgia"/>
                <a:cs typeface="Georgia"/>
              </a:rPr>
              <a:t>found </a:t>
            </a:r>
            <a:r>
              <a:rPr sz="2000" spc="-60" dirty="0">
                <a:latin typeface="Georgia"/>
                <a:cs typeface="Georgia"/>
              </a:rPr>
              <a:t>in </a:t>
            </a:r>
            <a:r>
              <a:rPr sz="2000" spc="-50" dirty="0">
                <a:latin typeface="Georgia"/>
                <a:cs typeface="Georgia"/>
              </a:rPr>
              <a:t>animals </a:t>
            </a:r>
            <a:r>
              <a:rPr sz="2000" spc="-45" dirty="0">
                <a:latin typeface="Georgia"/>
                <a:cs typeface="Georgia"/>
              </a:rPr>
              <a:t>including </a:t>
            </a:r>
            <a:r>
              <a:rPr sz="2000" spc="-65" dirty="0">
                <a:latin typeface="Georgia"/>
                <a:cs typeface="Georgia"/>
              </a:rPr>
              <a:t>human  </a:t>
            </a:r>
            <a:r>
              <a:rPr sz="2000" spc="-45" dirty="0">
                <a:latin typeface="Georgia"/>
                <a:cs typeface="Georgia"/>
              </a:rPr>
              <a:t>beings.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Font typeface="Arial"/>
              <a:buChar char=""/>
            </a:pPr>
            <a:endParaRPr sz="2700">
              <a:latin typeface="Georgia"/>
              <a:cs typeface="Georgia"/>
            </a:endParaRPr>
          </a:p>
          <a:p>
            <a:pPr marL="286385" marR="3592195" indent="-274320" algn="just">
              <a:lnSpc>
                <a:spcPct val="80000"/>
              </a:lnSpc>
              <a:buClr>
                <a:srgbClr val="D24717"/>
              </a:buClr>
              <a:buSzPct val="85000"/>
              <a:buFont typeface="Arial"/>
              <a:buChar char=""/>
              <a:tabLst>
                <a:tab pos="287020" algn="l"/>
                <a:tab pos="2207260" algn="l"/>
                <a:tab pos="3309620" algn="l"/>
              </a:tabLst>
            </a:pPr>
            <a:r>
              <a:rPr sz="2000" spc="-25" dirty="0">
                <a:latin typeface="Georgia"/>
                <a:cs typeface="Georgia"/>
              </a:rPr>
              <a:t>Flat</a:t>
            </a:r>
            <a:r>
              <a:rPr sz="2000" spc="-75" dirty="0">
                <a:latin typeface="Georgia"/>
                <a:cs typeface="Georgia"/>
              </a:rPr>
              <a:t>w</a:t>
            </a:r>
            <a:r>
              <a:rPr sz="2000" spc="-30" dirty="0">
                <a:latin typeface="Georgia"/>
                <a:cs typeface="Georgia"/>
              </a:rPr>
              <a:t>orms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30" dirty="0">
                <a:latin typeface="Georgia"/>
                <a:cs typeface="Georgia"/>
              </a:rPr>
              <a:t>a</a:t>
            </a:r>
            <a:r>
              <a:rPr sz="2000" spc="-25" dirty="0">
                <a:latin typeface="Georgia"/>
                <a:cs typeface="Georgia"/>
              </a:rPr>
              <a:t>r</a:t>
            </a:r>
            <a:r>
              <a:rPr sz="2000" spc="10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40" dirty="0">
                <a:latin typeface="Georgia"/>
                <a:cs typeface="Georgia"/>
              </a:rPr>
              <a:t>b</a:t>
            </a:r>
            <a:r>
              <a:rPr sz="2000" spc="-35" dirty="0">
                <a:latin typeface="Georgia"/>
                <a:cs typeface="Georgia"/>
              </a:rPr>
              <a:t>i</a:t>
            </a:r>
            <a:r>
              <a:rPr sz="2000" spc="-30" dirty="0">
                <a:latin typeface="Georgia"/>
                <a:cs typeface="Georgia"/>
              </a:rPr>
              <a:t>l</a:t>
            </a:r>
            <a:r>
              <a:rPr sz="2000" spc="-55" dirty="0">
                <a:latin typeface="Georgia"/>
                <a:cs typeface="Georgia"/>
              </a:rPr>
              <a:t>a</a:t>
            </a:r>
            <a:r>
              <a:rPr sz="2000" spc="-10" dirty="0">
                <a:latin typeface="Georgia"/>
                <a:cs typeface="Georgia"/>
              </a:rPr>
              <a:t>t</a:t>
            </a:r>
            <a:r>
              <a:rPr sz="2000" spc="-20" dirty="0">
                <a:latin typeface="Georgia"/>
                <a:cs typeface="Georgia"/>
              </a:rPr>
              <a:t>e</a:t>
            </a:r>
            <a:r>
              <a:rPr sz="2000" spc="-45" dirty="0">
                <a:latin typeface="Georgia"/>
                <a:cs typeface="Georgia"/>
              </a:rPr>
              <a:t>r</a:t>
            </a:r>
            <a:r>
              <a:rPr sz="2000" spc="-30" dirty="0">
                <a:latin typeface="Georgia"/>
                <a:cs typeface="Georgia"/>
              </a:rPr>
              <a:t>a</a:t>
            </a:r>
            <a:r>
              <a:rPr sz="2000" spc="-50" dirty="0">
                <a:latin typeface="Georgia"/>
                <a:cs typeface="Georgia"/>
              </a:rPr>
              <a:t>l</a:t>
            </a:r>
            <a:r>
              <a:rPr sz="2000" spc="-75" dirty="0">
                <a:latin typeface="Georgia"/>
                <a:cs typeface="Georgia"/>
              </a:rPr>
              <a:t>l</a:t>
            </a:r>
            <a:r>
              <a:rPr sz="2000" spc="15" dirty="0">
                <a:latin typeface="Georgia"/>
                <a:cs typeface="Georgia"/>
              </a:rPr>
              <a:t>y  </a:t>
            </a:r>
            <a:r>
              <a:rPr sz="2000" spc="-40" dirty="0">
                <a:latin typeface="Georgia"/>
                <a:cs typeface="Georgia"/>
              </a:rPr>
              <a:t>symmetrical, </a:t>
            </a:r>
            <a:r>
              <a:rPr sz="2000" spc="-30" dirty="0">
                <a:latin typeface="Georgia"/>
                <a:cs typeface="Georgia"/>
              </a:rPr>
              <a:t>triploblastic </a:t>
            </a:r>
            <a:r>
              <a:rPr sz="2000" spc="-50" dirty="0">
                <a:latin typeface="Georgia"/>
                <a:cs typeface="Georgia"/>
              </a:rPr>
              <a:t>and  </a:t>
            </a:r>
            <a:r>
              <a:rPr sz="2000" spc="-30" dirty="0">
                <a:latin typeface="Georgia"/>
                <a:cs typeface="Georgia"/>
              </a:rPr>
              <a:t>acoelomate </a:t>
            </a:r>
            <a:r>
              <a:rPr sz="2000" spc="-50" dirty="0">
                <a:latin typeface="Georgia"/>
                <a:cs typeface="Georgia"/>
              </a:rPr>
              <a:t>animals </a:t>
            </a:r>
            <a:r>
              <a:rPr sz="2000" spc="-15" dirty="0">
                <a:latin typeface="Georgia"/>
                <a:cs typeface="Georgia"/>
              </a:rPr>
              <a:t>with </a:t>
            </a:r>
            <a:r>
              <a:rPr sz="2000" spc="-40" dirty="0">
                <a:latin typeface="Georgia"/>
                <a:cs typeface="Georgia"/>
              </a:rPr>
              <a:t>organ </a:t>
            </a:r>
            <a:r>
              <a:rPr sz="2000" spc="-20" dirty="0">
                <a:latin typeface="Georgia"/>
                <a:cs typeface="Georgia"/>
              </a:rPr>
              <a:t>level  </a:t>
            </a:r>
            <a:r>
              <a:rPr sz="2000" spc="-30" dirty="0">
                <a:latin typeface="Georgia"/>
                <a:cs typeface="Georgia"/>
              </a:rPr>
              <a:t>of</a:t>
            </a:r>
            <a:r>
              <a:rPr sz="2000" spc="-75" dirty="0">
                <a:latin typeface="Georgia"/>
                <a:cs typeface="Georgia"/>
              </a:rPr>
              <a:t> </a:t>
            </a:r>
            <a:r>
              <a:rPr sz="2000" spc="-40" dirty="0">
                <a:latin typeface="Georgia"/>
                <a:cs typeface="Georgia"/>
              </a:rPr>
              <a:t>organisation.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Font typeface="Arial"/>
              <a:buChar char=""/>
            </a:pPr>
            <a:endParaRPr sz="2700">
              <a:latin typeface="Georgia"/>
              <a:cs typeface="Georgia"/>
            </a:endParaRPr>
          </a:p>
          <a:p>
            <a:pPr marL="286385" marR="3591560" indent="-274320" algn="just">
              <a:lnSpc>
                <a:spcPct val="80000"/>
              </a:lnSpc>
              <a:buClr>
                <a:srgbClr val="D24717"/>
              </a:buClr>
              <a:buSzPct val="85000"/>
              <a:buFont typeface="Arial"/>
              <a:buChar char=""/>
              <a:tabLst>
                <a:tab pos="287020" algn="l"/>
              </a:tabLst>
            </a:pPr>
            <a:r>
              <a:rPr sz="2000" spc="-65" dirty="0">
                <a:latin typeface="Georgia"/>
                <a:cs typeface="Georgia"/>
              </a:rPr>
              <a:t>Hooks </a:t>
            </a:r>
            <a:r>
              <a:rPr sz="2000" spc="-50" dirty="0">
                <a:latin typeface="Georgia"/>
                <a:cs typeface="Georgia"/>
              </a:rPr>
              <a:t>and </a:t>
            </a:r>
            <a:r>
              <a:rPr sz="2000" spc="-20" dirty="0">
                <a:latin typeface="Georgia"/>
                <a:cs typeface="Georgia"/>
              </a:rPr>
              <a:t>suckers are </a:t>
            </a:r>
            <a:r>
              <a:rPr sz="2000" spc="-25" dirty="0">
                <a:latin typeface="Georgia"/>
                <a:cs typeface="Georgia"/>
              </a:rPr>
              <a:t>present </a:t>
            </a:r>
            <a:r>
              <a:rPr sz="2000" spc="-50" dirty="0">
                <a:latin typeface="Georgia"/>
                <a:cs typeface="Georgia"/>
              </a:rPr>
              <a:t>in </a:t>
            </a:r>
            <a:r>
              <a:rPr sz="2000" spc="-114" dirty="0">
                <a:latin typeface="Georgia"/>
                <a:cs typeface="Georgia"/>
              </a:rPr>
              <a:t>the  </a:t>
            </a:r>
            <a:r>
              <a:rPr sz="2000" spc="-30" dirty="0">
                <a:latin typeface="Georgia"/>
                <a:cs typeface="Georgia"/>
              </a:rPr>
              <a:t>parasitic </a:t>
            </a:r>
            <a:r>
              <a:rPr sz="2000" spc="-55" dirty="0">
                <a:latin typeface="Georgia"/>
                <a:cs typeface="Georgia"/>
              </a:rPr>
              <a:t>forms. </a:t>
            </a:r>
            <a:r>
              <a:rPr sz="2000" spc="-40" dirty="0">
                <a:latin typeface="Georgia"/>
                <a:cs typeface="Georgia"/>
              </a:rPr>
              <a:t>Fertilisation </a:t>
            </a:r>
            <a:r>
              <a:rPr sz="2000" spc="-25" dirty="0">
                <a:latin typeface="Georgia"/>
                <a:cs typeface="Georgia"/>
              </a:rPr>
              <a:t>is  </a:t>
            </a:r>
            <a:r>
              <a:rPr sz="2000" spc="-35" dirty="0">
                <a:latin typeface="Georgia"/>
                <a:cs typeface="Georgia"/>
              </a:rPr>
              <a:t>internal </a:t>
            </a:r>
            <a:r>
              <a:rPr sz="2000" spc="-50" dirty="0">
                <a:latin typeface="Georgia"/>
                <a:cs typeface="Georgia"/>
              </a:rPr>
              <a:t>and </a:t>
            </a:r>
            <a:r>
              <a:rPr sz="2000" spc="-35" dirty="0">
                <a:latin typeface="Georgia"/>
                <a:cs typeface="Georgia"/>
              </a:rPr>
              <a:t>development </a:t>
            </a:r>
            <a:r>
              <a:rPr sz="2000" spc="-25" dirty="0">
                <a:latin typeface="Georgia"/>
                <a:cs typeface="Georgia"/>
              </a:rPr>
              <a:t>is </a:t>
            </a:r>
            <a:r>
              <a:rPr sz="2000" spc="-45" dirty="0">
                <a:latin typeface="Georgia"/>
                <a:cs typeface="Georgia"/>
              </a:rPr>
              <a:t>through  </a:t>
            </a:r>
            <a:r>
              <a:rPr sz="2000" spc="-55" dirty="0">
                <a:latin typeface="Georgia"/>
                <a:cs typeface="Georgia"/>
              </a:rPr>
              <a:t>many </a:t>
            </a:r>
            <a:r>
              <a:rPr sz="2000" spc="-30" dirty="0">
                <a:latin typeface="Georgia"/>
                <a:cs typeface="Georgia"/>
              </a:rPr>
              <a:t>larval</a:t>
            </a:r>
            <a:r>
              <a:rPr sz="2000" spc="-90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stages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 marL="3975735" marR="5080">
              <a:lnSpc>
                <a:spcPct val="100000"/>
              </a:lnSpc>
              <a:spcBef>
                <a:spcPts val="1325"/>
              </a:spcBef>
            </a:pPr>
            <a:r>
              <a:rPr sz="1800" spc="-110" dirty="0">
                <a:solidFill>
                  <a:srgbClr val="C00000"/>
                </a:solidFill>
                <a:latin typeface="Times New Roman"/>
                <a:cs typeface="Times New Roman"/>
              </a:rPr>
              <a:t>Examples </a:t>
            </a:r>
            <a:r>
              <a:rPr sz="1800" spc="-105" dirty="0">
                <a:solidFill>
                  <a:srgbClr val="C00000"/>
                </a:solidFill>
                <a:latin typeface="Times New Roman"/>
                <a:cs typeface="Times New Roman"/>
              </a:rPr>
              <a:t>of </a:t>
            </a:r>
            <a:r>
              <a:rPr sz="1800" spc="-85" dirty="0">
                <a:solidFill>
                  <a:srgbClr val="C00000"/>
                </a:solidFill>
                <a:latin typeface="Times New Roman"/>
                <a:cs typeface="Times New Roman"/>
              </a:rPr>
              <a:t>Platyhelminthes </a:t>
            </a:r>
            <a:r>
              <a:rPr sz="1800" spc="25" dirty="0">
                <a:solidFill>
                  <a:srgbClr val="C00000"/>
                </a:solidFill>
                <a:latin typeface="Times New Roman"/>
                <a:cs typeface="Times New Roman"/>
              </a:rPr>
              <a:t>: </a:t>
            </a:r>
            <a:r>
              <a:rPr sz="1800" spc="-75" dirty="0">
                <a:solidFill>
                  <a:srgbClr val="C00000"/>
                </a:solidFill>
                <a:latin typeface="Times New Roman"/>
                <a:cs typeface="Times New Roman"/>
              </a:rPr>
              <a:t>(a) </a:t>
            </a:r>
            <a:r>
              <a:rPr sz="1800" spc="-145" dirty="0">
                <a:solidFill>
                  <a:srgbClr val="C00000"/>
                </a:solidFill>
                <a:latin typeface="Times New Roman"/>
                <a:cs typeface="Times New Roman"/>
              </a:rPr>
              <a:t>Tape </a:t>
            </a:r>
            <a:r>
              <a:rPr sz="1800" spc="-70" dirty="0">
                <a:solidFill>
                  <a:srgbClr val="C00000"/>
                </a:solidFill>
                <a:latin typeface="Times New Roman"/>
                <a:cs typeface="Times New Roman"/>
              </a:rPr>
              <a:t>worm</a:t>
            </a:r>
            <a:r>
              <a:rPr sz="1800" spc="-1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C00000"/>
                </a:solidFill>
                <a:latin typeface="Times New Roman"/>
                <a:cs typeface="Times New Roman"/>
              </a:rPr>
              <a:t>(b)  </a:t>
            </a:r>
            <a:r>
              <a:rPr sz="1800" spc="-105" dirty="0">
                <a:solidFill>
                  <a:srgbClr val="C00000"/>
                </a:solidFill>
                <a:latin typeface="Times New Roman"/>
                <a:cs typeface="Times New Roman"/>
              </a:rPr>
              <a:t>Liver</a:t>
            </a:r>
            <a:r>
              <a:rPr sz="1800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C00000"/>
                </a:solidFill>
                <a:latin typeface="Times New Roman"/>
                <a:cs typeface="Times New Roman"/>
              </a:rPr>
              <a:t>fluke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34541"/>
            <a:ext cx="5583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20" dirty="0"/>
              <a:t>PHYLUM </a:t>
            </a:r>
            <a:r>
              <a:rPr sz="3600" spc="-204" dirty="0">
                <a:latin typeface="Arial"/>
                <a:cs typeface="Arial"/>
              </a:rPr>
              <a:t>–</a:t>
            </a:r>
            <a:r>
              <a:rPr sz="3600" spc="-605" dirty="0">
                <a:latin typeface="Arial"/>
                <a:cs typeface="Arial"/>
              </a:rPr>
              <a:t> </a:t>
            </a:r>
            <a:r>
              <a:rPr sz="3600" spc="-370" dirty="0"/>
              <a:t>ASCHELMINTHES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625853"/>
            <a:ext cx="5254625" cy="156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7020" algn="l"/>
              </a:tabLst>
            </a:pPr>
            <a:r>
              <a:rPr sz="2400" spc="-45" dirty="0">
                <a:latin typeface="Georgia"/>
                <a:cs typeface="Georgia"/>
              </a:rPr>
              <a:t>The </a:t>
            </a:r>
            <a:r>
              <a:rPr sz="2400" spc="-35" dirty="0">
                <a:latin typeface="Georgia"/>
                <a:cs typeface="Georgia"/>
              </a:rPr>
              <a:t>body </a:t>
            </a:r>
            <a:r>
              <a:rPr sz="2400" spc="-40" dirty="0">
                <a:latin typeface="Georgia"/>
                <a:cs typeface="Georgia"/>
              </a:rPr>
              <a:t>of</a:t>
            </a:r>
            <a:r>
              <a:rPr sz="2400" spc="495" dirty="0">
                <a:latin typeface="Georgia"/>
                <a:cs typeface="Georgia"/>
              </a:rPr>
              <a:t>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40" dirty="0">
                <a:latin typeface="Georgia"/>
                <a:cs typeface="Georgia"/>
              </a:rPr>
              <a:t>aschelminthes  </a:t>
            </a:r>
            <a:r>
              <a:rPr sz="2400" spc="-190" dirty="0">
                <a:latin typeface="Georgia"/>
                <a:cs typeface="Georgia"/>
              </a:rPr>
              <a:t>is  </a:t>
            </a:r>
            <a:r>
              <a:rPr sz="2400" spc="-35" dirty="0">
                <a:latin typeface="Georgia"/>
                <a:cs typeface="Georgia"/>
              </a:rPr>
              <a:t>circular </a:t>
            </a:r>
            <a:r>
              <a:rPr sz="2400" spc="-60" dirty="0">
                <a:latin typeface="Georgia"/>
                <a:cs typeface="Georgia"/>
              </a:rPr>
              <a:t>in </a:t>
            </a:r>
            <a:r>
              <a:rPr sz="2400" spc="-40" dirty="0">
                <a:latin typeface="Georgia"/>
                <a:cs typeface="Georgia"/>
              </a:rPr>
              <a:t>cross-section, </a:t>
            </a:r>
            <a:r>
              <a:rPr sz="2400" spc="-55" dirty="0">
                <a:latin typeface="Georgia"/>
                <a:cs typeface="Georgia"/>
              </a:rPr>
              <a:t>hence, </a:t>
            </a:r>
            <a:r>
              <a:rPr sz="2400" spc="-35" dirty="0">
                <a:latin typeface="Georgia"/>
                <a:cs typeface="Georgia"/>
              </a:rPr>
              <a:t>the  </a:t>
            </a:r>
            <a:r>
              <a:rPr sz="2400" spc="-60" dirty="0">
                <a:latin typeface="Georgia"/>
                <a:cs typeface="Georgia"/>
              </a:rPr>
              <a:t>name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spc="-50" dirty="0">
                <a:latin typeface="Georgia"/>
                <a:cs typeface="Georgia"/>
              </a:rPr>
              <a:t>roundworms.</a:t>
            </a:r>
            <a:endParaRPr sz="2400">
              <a:latin typeface="Georgia"/>
              <a:cs typeface="Georgia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7020" algn="l"/>
              </a:tabLst>
            </a:pPr>
            <a:r>
              <a:rPr sz="2400" spc="-60" dirty="0">
                <a:latin typeface="Georgia"/>
                <a:cs typeface="Georgia"/>
              </a:rPr>
              <a:t>Roundworms </a:t>
            </a:r>
            <a:r>
              <a:rPr sz="2400" spc="-50" dirty="0">
                <a:latin typeface="Georgia"/>
                <a:cs typeface="Georgia"/>
              </a:rPr>
              <a:t>have </a:t>
            </a:r>
            <a:r>
              <a:rPr sz="2400" spc="-40" dirty="0">
                <a:latin typeface="Georgia"/>
                <a:cs typeface="Georgia"/>
              </a:rPr>
              <a:t>organ-system</a:t>
            </a:r>
            <a:r>
              <a:rPr sz="2400" spc="35" dirty="0">
                <a:latin typeface="Georgia"/>
                <a:cs typeface="Georgia"/>
              </a:rPr>
              <a:t> </a:t>
            </a:r>
            <a:r>
              <a:rPr sz="2400" spc="-75" dirty="0">
                <a:latin typeface="Georgia"/>
                <a:cs typeface="Georgia"/>
              </a:rPr>
              <a:t>level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659" y="3165475"/>
            <a:ext cx="1246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8645" algn="l"/>
              </a:tabLst>
            </a:pPr>
            <a:r>
              <a:rPr sz="2400" spc="-55" dirty="0">
                <a:latin typeface="Georgia"/>
                <a:cs typeface="Georgia"/>
              </a:rPr>
              <a:t>o</a:t>
            </a:r>
            <a:r>
              <a:rPr sz="2400" spc="-30" dirty="0">
                <a:latin typeface="Georgia"/>
                <a:cs typeface="Georgia"/>
              </a:rPr>
              <a:t>f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35" dirty="0">
                <a:latin typeface="Georgia"/>
                <a:cs typeface="Georgia"/>
              </a:rPr>
              <a:t>bo</a:t>
            </a:r>
            <a:r>
              <a:rPr sz="2400" spc="-100" dirty="0">
                <a:latin typeface="Georgia"/>
                <a:cs typeface="Georgia"/>
              </a:rPr>
              <a:t>d</a:t>
            </a:r>
            <a:r>
              <a:rPr sz="2400" spc="25" dirty="0">
                <a:latin typeface="Georgia"/>
                <a:cs typeface="Georgia"/>
              </a:rPr>
              <a:t>y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659" y="3531184"/>
            <a:ext cx="1341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Georgia"/>
                <a:cs typeface="Georgia"/>
              </a:rPr>
              <a:t>bilaterally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4577" y="3165475"/>
            <a:ext cx="347535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100"/>
              </a:spcBef>
              <a:tabLst>
                <a:tab pos="1882775" algn="l"/>
                <a:tab pos="2073275" algn="l"/>
                <a:tab pos="3042285" algn="l"/>
              </a:tabLst>
            </a:pPr>
            <a:r>
              <a:rPr sz="2400" spc="-10" dirty="0">
                <a:latin typeface="Georgia"/>
                <a:cs typeface="Georgia"/>
              </a:rPr>
              <a:t>o</a:t>
            </a:r>
            <a:r>
              <a:rPr sz="2400" spc="-20" dirty="0">
                <a:latin typeface="Georgia"/>
                <a:cs typeface="Georgia"/>
              </a:rPr>
              <a:t>r</a:t>
            </a:r>
            <a:r>
              <a:rPr sz="2400" spc="-65" dirty="0">
                <a:latin typeface="Georgia"/>
                <a:cs typeface="Georgia"/>
              </a:rPr>
              <a:t>g</a:t>
            </a:r>
            <a:r>
              <a:rPr sz="2400" spc="-45" dirty="0">
                <a:latin typeface="Georgia"/>
                <a:cs typeface="Georgia"/>
              </a:rPr>
              <a:t>anisa</a:t>
            </a:r>
            <a:r>
              <a:rPr sz="2400" spc="-40" dirty="0">
                <a:latin typeface="Georgia"/>
                <a:cs typeface="Georgia"/>
              </a:rPr>
              <a:t>tio</a:t>
            </a:r>
            <a:r>
              <a:rPr sz="2400" spc="-45" dirty="0">
                <a:latin typeface="Georgia"/>
                <a:cs typeface="Georgia"/>
              </a:rPr>
              <a:t>n</a:t>
            </a:r>
            <a:r>
              <a:rPr sz="2400" spc="-155" dirty="0">
                <a:latin typeface="Georgia"/>
                <a:cs typeface="Georgia"/>
              </a:rPr>
              <a:t>.</a:t>
            </a:r>
            <a:r>
              <a:rPr sz="2400" dirty="0">
                <a:latin typeface="Georgia"/>
                <a:cs typeface="Georgia"/>
              </a:rPr>
              <a:t>		</a:t>
            </a:r>
            <a:r>
              <a:rPr sz="2400" spc="-45" dirty="0">
                <a:latin typeface="Georgia"/>
                <a:cs typeface="Georgia"/>
              </a:rPr>
              <a:t>Th</a:t>
            </a:r>
            <a:r>
              <a:rPr sz="2400" spc="-60" dirty="0">
                <a:latin typeface="Georgia"/>
                <a:cs typeface="Georgia"/>
              </a:rPr>
              <a:t>e</a:t>
            </a:r>
            <a:r>
              <a:rPr sz="2400" spc="25" dirty="0">
                <a:latin typeface="Georgia"/>
                <a:cs typeface="Georgia"/>
              </a:rPr>
              <a:t>y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25" dirty="0">
                <a:latin typeface="Georgia"/>
                <a:cs typeface="Georgia"/>
              </a:rPr>
              <a:t>a</a:t>
            </a:r>
            <a:r>
              <a:rPr sz="2400" spc="-45" dirty="0">
                <a:latin typeface="Georgia"/>
                <a:cs typeface="Georgia"/>
              </a:rPr>
              <a:t>r</a:t>
            </a:r>
            <a:r>
              <a:rPr sz="2400" spc="5" dirty="0">
                <a:latin typeface="Georgia"/>
                <a:cs typeface="Georgia"/>
              </a:rPr>
              <a:t>e  </a:t>
            </a:r>
            <a:r>
              <a:rPr sz="2400" spc="-20" dirty="0">
                <a:latin typeface="Georgia"/>
                <a:cs typeface="Georgia"/>
              </a:rPr>
              <a:t>s</a:t>
            </a:r>
            <a:r>
              <a:rPr sz="2400" spc="-65" dirty="0">
                <a:latin typeface="Georgia"/>
                <a:cs typeface="Georgia"/>
              </a:rPr>
              <a:t>ym</a:t>
            </a:r>
            <a:r>
              <a:rPr sz="2400" spc="-95" dirty="0">
                <a:latin typeface="Georgia"/>
                <a:cs typeface="Georgia"/>
              </a:rPr>
              <a:t>m</a:t>
            </a:r>
            <a:r>
              <a:rPr sz="2400" spc="-5" dirty="0">
                <a:latin typeface="Georgia"/>
                <a:cs typeface="Georgia"/>
              </a:rPr>
              <a:t>e</a:t>
            </a:r>
            <a:r>
              <a:rPr sz="2400" dirty="0">
                <a:latin typeface="Georgia"/>
                <a:cs typeface="Georgia"/>
              </a:rPr>
              <a:t>t</a:t>
            </a:r>
            <a:r>
              <a:rPr sz="2400" spc="-50" dirty="0">
                <a:latin typeface="Georgia"/>
                <a:cs typeface="Georgia"/>
              </a:rPr>
              <a:t>rical,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30" dirty="0">
                <a:latin typeface="Georgia"/>
                <a:cs typeface="Georgia"/>
              </a:rPr>
              <a:t>trip</a:t>
            </a:r>
            <a:r>
              <a:rPr sz="2400" spc="-35" dirty="0">
                <a:latin typeface="Georgia"/>
                <a:cs typeface="Georgia"/>
              </a:rPr>
              <a:t>l</a:t>
            </a:r>
            <a:r>
              <a:rPr sz="2400" spc="-25" dirty="0">
                <a:latin typeface="Georgia"/>
                <a:cs typeface="Georgia"/>
              </a:rPr>
              <a:t>o</a:t>
            </a:r>
            <a:r>
              <a:rPr sz="2400" spc="-35" dirty="0">
                <a:latin typeface="Georgia"/>
                <a:cs typeface="Georgia"/>
              </a:rPr>
              <a:t>blast</a:t>
            </a:r>
            <a:r>
              <a:rPr sz="2400" spc="-20" dirty="0">
                <a:latin typeface="Georgia"/>
                <a:cs typeface="Georgia"/>
              </a:rPr>
              <a:t>i</a:t>
            </a:r>
            <a:r>
              <a:rPr sz="2400" spc="-35" dirty="0">
                <a:latin typeface="Georgia"/>
                <a:cs typeface="Georgia"/>
              </a:rPr>
              <a:t>c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3821048"/>
            <a:ext cx="5252085" cy="12750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700"/>
              </a:spcBef>
            </a:pPr>
            <a:r>
              <a:rPr sz="2400" spc="-55" dirty="0">
                <a:latin typeface="Georgia"/>
                <a:cs typeface="Georgia"/>
              </a:rPr>
              <a:t>and </a:t>
            </a:r>
            <a:r>
              <a:rPr sz="2400" spc="-35" dirty="0">
                <a:latin typeface="Georgia"/>
                <a:cs typeface="Georgia"/>
              </a:rPr>
              <a:t>pseudocoelomate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65" dirty="0">
                <a:latin typeface="Georgia"/>
                <a:cs typeface="Georgia"/>
              </a:rPr>
              <a:t>animals.</a:t>
            </a:r>
            <a:endParaRPr sz="2400">
              <a:latin typeface="Georgia"/>
              <a:cs typeface="Georgia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2050" spc="-545" dirty="0">
                <a:solidFill>
                  <a:srgbClr val="D24717"/>
                </a:solidFill>
                <a:latin typeface="Arial"/>
                <a:cs typeface="Arial"/>
              </a:rPr>
              <a:t>	</a:t>
            </a:r>
            <a:r>
              <a:rPr sz="2400" spc="-155" dirty="0">
                <a:latin typeface="Georgia"/>
                <a:cs typeface="Georgia"/>
              </a:rPr>
              <a:t>. </a:t>
            </a:r>
            <a:r>
              <a:rPr sz="2400" spc="-55" dirty="0">
                <a:latin typeface="Georgia"/>
                <a:cs typeface="Georgia"/>
              </a:rPr>
              <a:t>Sexes </a:t>
            </a:r>
            <a:r>
              <a:rPr sz="2400" spc="-25" dirty="0">
                <a:latin typeface="Georgia"/>
                <a:cs typeface="Georgia"/>
              </a:rPr>
              <a:t>are </a:t>
            </a:r>
            <a:r>
              <a:rPr sz="2400" spc="-20" dirty="0">
                <a:latin typeface="Georgia"/>
                <a:cs typeface="Georgia"/>
              </a:rPr>
              <a:t>separate (dioecious). </a:t>
            </a:r>
            <a:r>
              <a:rPr sz="2400" spc="-80" dirty="0">
                <a:latin typeface="Georgia"/>
                <a:cs typeface="Georgia"/>
              </a:rPr>
              <a:t>Often  </a:t>
            </a:r>
            <a:r>
              <a:rPr sz="2400" spc="-35" dirty="0">
                <a:latin typeface="Georgia"/>
                <a:cs typeface="Georgia"/>
              </a:rPr>
              <a:t>females </a:t>
            </a:r>
            <a:r>
              <a:rPr sz="2400" spc="-20" dirty="0">
                <a:latin typeface="Georgia"/>
                <a:cs typeface="Georgia"/>
              </a:rPr>
              <a:t>are </a:t>
            </a:r>
            <a:r>
              <a:rPr sz="2400" spc="-30" dirty="0">
                <a:latin typeface="Georgia"/>
                <a:cs typeface="Georgia"/>
              </a:rPr>
              <a:t>longer </a:t>
            </a:r>
            <a:r>
              <a:rPr sz="2400" spc="-55" dirty="0">
                <a:latin typeface="Georgia"/>
                <a:cs typeface="Georgia"/>
              </a:rPr>
              <a:t>than</a:t>
            </a:r>
            <a:r>
              <a:rPr sz="2400" spc="-165" dirty="0">
                <a:latin typeface="Georgia"/>
                <a:cs typeface="Georgia"/>
              </a:rPr>
              <a:t> </a:t>
            </a:r>
            <a:r>
              <a:rPr sz="2400" spc="-60" dirty="0">
                <a:latin typeface="Georgia"/>
                <a:cs typeface="Georgia"/>
              </a:rPr>
              <a:t>males.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5146928"/>
            <a:ext cx="20040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2050" spc="-545" dirty="0">
                <a:solidFill>
                  <a:srgbClr val="D24717"/>
                </a:solidFill>
                <a:latin typeface="Arial"/>
                <a:cs typeface="Arial"/>
              </a:rPr>
              <a:t>	</a:t>
            </a:r>
            <a:r>
              <a:rPr sz="2400" spc="-50" dirty="0">
                <a:latin typeface="Georgia"/>
                <a:cs typeface="Georgia"/>
              </a:rPr>
              <a:t>Fertilisation  </a:t>
            </a:r>
            <a:r>
              <a:rPr sz="2400" spc="-20" dirty="0">
                <a:latin typeface="Georgia"/>
                <a:cs typeface="Georgia"/>
              </a:rPr>
              <a:t>d</a:t>
            </a:r>
            <a:r>
              <a:rPr sz="2400" spc="-40" dirty="0">
                <a:latin typeface="Georgia"/>
                <a:cs typeface="Georgia"/>
              </a:rPr>
              <a:t>e</a:t>
            </a:r>
            <a:r>
              <a:rPr sz="2400" spc="-35" dirty="0">
                <a:latin typeface="Georgia"/>
                <a:cs typeface="Georgia"/>
              </a:rPr>
              <a:t>v</a:t>
            </a:r>
            <a:r>
              <a:rPr sz="2400" spc="-20" dirty="0">
                <a:latin typeface="Georgia"/>
                <a:cs typeface="Georgia"/>
              </a:rPr>
              <a:t>elop</a:t>
            </a:r>
            <a:r>
              <a:rPr sz="2400" spc="-75" dirty="0">
                <a:latin typeface="Georgia"/>
                <a:cs typeface="Georgia"/>
              </a:rPr>
              <a:t>m</a:t>
            </a:r>
            <a:r>
              <a:rPr sz="2400" spc="-35" dirty="0">
                <a:latin typeface="Georgia"/>
                <a:cs typeface="Georgia"/>
              </a:rPr>
              <a:t>e</a:t>
            </a:r>
            <a:r>
              <a:rPr sz="2400" spc="-55" dirty="0">
                <a:latin typeface="Georgia"/>
                <a:cs typeface="Georgia"/>
              </a:rPr>
              <a:t>nt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55494" y="5146928"/>
            <a:ext cx="30041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0495">
              <a:lnSpc>
                <a:spcPct val="100000"/>
              </a:lnSpc>
              <a:spcBef>
                <a:spcPts val="100"/>
              </a:spcBef>
              <a:tabLst>
                <a:tab pos="831215" algn="l"/>
                <a:tab pos="925830" algn="l"/>
                <a:tab pos="1413510" algn="l"/>
                <a:tab pos="2442210" algn="l"/>
                <a:tab pos="2501265" algn="l"/>
              </a:tabLst>
            </a:pPr>
            <a:r>
              <a:rPr sz="2400" spc="-15" dirty="0">
                <a:latin typeface="Georgia"/>
                <a:cs typeface="Georgia"/>
              </a:rPr>
              <a:t>i</a:t>
            </a:r>
            <a:r>
              <a:rPr sz="2400" spc="-30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		</a:t>
            </a:r>
            <a:r>
              <a:rPr sz="2400" spc="-40" dirty="0">
                <a:latin typeface="Georgia"/>
                <a:cs typeface="Georgia"/>
              </a:rPr>
              <a:t>i</a:t>
            </a:r>
            <a:r>
              <a:rPr sz="2400" spc="-75" dirty="0">
                <a:latin typeface="Georgia"/>
                <a:cs typeface="Georgia"/>
              </a:rPr>
              <a:t>n</a:t>
            </a:r>
            <a:r>
              <a:rPr sz="2400" spc="-45" dirty="0">
                <a:latin typeface="Georgia"/>
                <a:cs typeface="Georgia"/>
              </a:rPr>
              <a:t>t</a:t>
            </a:r>
            <a:r>
              <a:rPr sz="2400" spc="10" dirty="0">
                <a:latin typeface="Georgia"/>
                <a:cs typeface="Georgia"/>
              </a:rPr>
              <a:t>e</a:t>
            </a:r>
            <a:r>
              <a:rPr sz="2400" spc="-15" dirty="0">
                <a:latin typeface="Georgia"/>
                <a:cs typeface="Georgia"/>
              </a:rPr>
              <a:t>r</a:t>
            </a:r>
            <a:r>
              <a:rPr sz="2400" spc="-70" dirty="0">
                <a:latin typeface="Georgia"/>
                <a:cs typeface="Georgia"/>
              </a:rPr>
              <a:t>n</a:t>
            </a:r>
            <a:r>
              <a:rPr sz="2400" spc="-50" dirty="0">
                <a:latin typeface="Georgia"/>
                <a:cs typeface="Georgia"/>
              </a:rPr>
              <a:t>a</a:t>
            </a:r>
            <a:r>
              <a:rPr sz="2400" spc="-40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		</a:t>
            </a:r>
            <a:r>
              <a:rPr sz="2400" spc="-45" dirty="0">
                <a:latin typeface="Georgia"/>
                <a:cs typeface="Georgia"/>
              </a:rPr>
              <a:t>and  </a:t>
            </a:r>
            <a:r>
              <a:rPr sz="2400" spc="-105" dirty="0">
                <a:latin typeface="Georgia"/>
                <a:cs typeface="Georgia"/>
              </a:rPr>
              <a:t>m</a:t>
            </a:r>
            <a:r>
              <a:rPr sz="2400" spc="-110" dirty="0">
                <a:latin typeface="Georgia"/>
                <a:cs typeface="Georgia"/>
              </a:rPr>
              <a:t>a</a:t>
            </a:r>
            <a:r>
              <a:rPr sz="2400" spc="25" dirty="0">
                <a:latin typeface="Georgia"/>
                <a:cs typeface="Georgia"/>
              </a:rPr>
              <a:t>y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35" dirty="0">
                <a:latin typeface="Georgia"/>
                <a:cs typeface="Georgia"/>
              </a:rPr>
              <a:t>b</a:t>
            </a:r>
            <a:r>
              <a:rPr sz="2400" spc="-10" dirty="0">
                <a:latin typeface="Georgia"/>
                <a:cs typeface="Georgia"/>
              </a:rPr>
              <a:t>e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30" dirty="0">
                <a:latin typeface="Georgia"/>
                <a:cs typeface="Georgia"/>
              </a:rPr>
              <a:t>di</a:t>
            </a:r>
            <a:r>
              <a:rPr sz="2400" spc="-70" dirty="0">
                <a:latin typeface="Georgia"/>
                <a:cs typeface="Georgia"/>
              </a:rPr>
              <a:t>r</a:t>
            </a:r>
            <a:r>
              <a:rPr sz="2400" spc="-15" dirty="0">
                <a:latin typeface="Georgia"/>
                <a:cs typeface="Georgia"/>
              </a:rPr>
              <a:t>ect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5" dirty="0">
                <a:latin typeface="Georgia"/>
                <a:cs typeface="Georgia"/>
              </a:rPr>
              <a:t>(the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659" y="5878779"/>
            <a:ext cx="49790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77265" algn="l"/>
                <a:tab pos="1755775" algn="l"/>
                <a:tab pos="3126740" algn="l"/>
                <a:tab pos="3713479" algn="l"/>
                <a:tab pos="4678045" algn="l"/>
              </a:tabLst>
            </a:pPr>
            <a:r>
              <a:rPr sz="2400" spc="-25" dirty="0">
                <a:latin typeface="Georgia"/>
                <a:cs typeface="Georgia"/>
              </a:rPr>
              <a:t>y</a:t>
            </a:r>
            <a:r>
              <a:rPr sz="2400" spc="-50" dirty="0">
                <a:latin typeface="Georgia"/>
                <a:cs typeface="Georgia"/>
              </a:rPr>
              <a:t>oung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35" dirty="0">
                <a:latin typeface="Georgia"/>
                <a:cs typeface="Georgia"/>
              </a:rPr>
              <a:t>on</a:t>
            </a:r>
            <a:r>
              <a:rPr sz="2400" spc="-25" dirty="0">
                <a:latin typeface="Georgia"/>
                <a:cs typeface="Georgia"/>
              </a:rPr>
              <a:t>e</a:t>
            </a:r>
            <a:r>
              <a:rPr sz="2400" spc="-10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30" dirty="0">
                <a:latin typeface="Georgia"/>
                <a:cs typeface="Georgia"/>
              </a:rPr>
              <a:t>r</a:t>
            </a:r>
            <a:r>
              <a:rPr sz="2400" spc="5" dirty="0">
                <a:latin typeface="Georgia"/>
                <a:cs typeface="Georgia"/>
              </a:rPr>
              <a:t>es</a:t>
            </a:r>
            <a:r>
              <a:rPr sz="2400" spc="10" dirty="0">
                <a:latin typeface="Georgia"/>
                <a:cs typeface="Georgia"/>
              </a:rPr>
              <a:t>e</a:t>
            </a:r>
            <a:r>
              <a:rPr sz="2400" spc="-100" dirty="0">
                <a:latin typeface="Georgia"/>
                <a:cs typeface="Georgia"/>
              </a:rPr>
              <a:t>m</a:t>
            </a:r>
            <a:r>
              <a:rPr sz="2400" spc="-70" dirty="0">
                <a:latin typeface="Georgia"/>
                <a:cs typeface="Georgia"/>
              </a:rPr>
              <a:t>b</a:t>
            </a:r>
            <a:r>
              <a:rPr sz="2400" spc="-15" dirty="0">
                <a:latin typeface="Georgia"/>
                <a:cs typeface="Georgia"/>
              </a:rPr>
              <a:t>l</a:t>
            </a:r>
            <a:r>
              <a:rPr sz="2400" spc="-20" dirty="0">
                <a:latin typeface="Georgia"/>
                <a:cs typeface="Georgia"/>
              </a:rPr>
              <a:t>e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35" dirty="0">
                <a:latin typeface="Georgia"/>
                <a:cs typeface="Georgia"/>
              </a:rPr>
              <a:t>th</a:t>
            </a:r>
            <a:r>
              <a:rPr sz="2400" spc="-30" dirty="0">
                <a:latin typeface="Georgia"/>
                <a:cs typeface="Georgia"/>
              </a:rPr>
              <a:t>e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25" dirty="0">
                <a:latin typeface="Georgia"/>
                <a:cs typeface="Georgia"/>
              </a:rPr>
              <a:t>adult</a:t>
            </a:r>
            <a:r>
              <a:rPr sz="2400" spc="-15" dirty="0">
                <a:latin typeface="Georgia"/>
                <a:cs typeface="Georgia"/>
              </a:rPr>
              <a:t>)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10" dirty="0">
                <a:latin typeface="Georgia"/>
                <a:cs typeface="Georgia"/>
              </a:rPr>
              <a:t>or  </a:t>
            </a:r>
            <a:r>
              <a:rPr sz="2400" spc="-45" dirty="0">
                <a:latin typeface="Georgia"/>
                <a:cs typeface="Georgia"/>
              </a:rPr>
              <a:t>indirect.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6000" y="1219200"/>
            <a:ext cx="2466975" cy="4314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80428" y="6119266"/>
            <a:ext cx="17875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Aschelminthes </a:t>
            </a:r>
            <a:r>
              <a:rPr sz="1100" dirty="0">
                <a:solidFill>
                  <a:srgbClr val="373737"/>
                </a:solidFill>
                <a:latin typeface="Courier New"/>
                <a:cs typeface="Courier New"/>
              </a:rPr>
              <a:t>–</a:t>
            </a:r>
            <a:r>
              <a:rPr sz="1100" spc="-200" dirty="0">
                <a:solidFill>
                  <a:srgbClr val="373737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Roundworm</a:t>
            </a:r>
            <a:endParaRPr sz="1100">
              <a:latin typeface="kiloji"/>
              <a:cs typeface="kiloj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996441"/>
            <a:ext cx="32772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95" dirty="0">
                <a:latin typeface="Georgia"/>
                <a:cs typeface="Georgia"/>
              </a:rPr>
              <a:t>Phylum </a:t>
            </a:r>
            <a:r>
              <a:rPr b="0" spc="-180" dirty="0">
                <a:latin typeface="Arial"/>
                <a:cs typeface="Arial"/>
              </a:rPr>
              <a:t>–</a:t>
            </a:r>
            <a:r>
              <a:rPr b="0" spc="-270" dirty="0">
                <a:latin typeface="Arial"/>
                <a:cs typeface="Arial"/>
              </a:rPr>
              <a:t> </a:t>
            </a:r>
            <a:r>
              <a:rPr b="0" spc="-75" dirty="0">
                <a:latin typeface="Georgia"/>
                <a:cs typeface="Georgia"/>
              </a:rPr>
              <a:t>Annelida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793494"/>
            <a:ext cx="5049520" cy="42030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6385" marR="525780" indent="-274320">
              <a:lnSpc>
                <a:spcPct val="80100"/>
              </a:lnSpc>
              <a:spcBef>
                <a:spcPts val="58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30" dirty="0">
                <a:latin typeface="Georgia"/>
                <a:cs typeface="Georgia"/>
              </a:rPr>
              <a:t>They </a:t>
            </a:r>
            <a:r>
              <a:rPr sz="2000" spc="-50" dirty="0">
                <a:latin typeface="Georgia"/>
                <a:cs typeface="Georgia"/>
              </a:rPr>
              <a:t>may </a:t>
            </a:r>
            <a:r>
              <a:rPr sz="2000" spc="-10" dirty="0">
                <a:latin typeface="Georgia"/>
                <a:cs typeface="Georgia"/>
              </a:rPr>
              <a:t>be </a:t>
            </a:r>
            <a:r>
              <a:rPr sz="2000" spc="-30" dirty="0">
                <a:latin typeface="Georgia"/>
                <a:cs typeface="Georgia"/>
              </a:rPr>
              <a:t>aquatic </a:t>
            </a:r>
            <a:r>
              <a:rPr sz="2000" spc="-25" dirty="0">
                <a:latin typeface="Georgia"/>
                <a:cs typeface="Georgia"/>
              </a:rPr>
              <a:t>(marine </a:t>
            </a:r>
            <a:r>
              <a:rPr sz="2000" spc="-45" dirty="0">
                <a:latin typeface="Georgia"/>
                <a:cs typeface="Georgia"/>
              </a:rPr>
              <a:t>and</a:t>
            </a:r>
            <a:r>
              <a:rPr sz="2000" spc="-24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fresh  </a:t>
            </a:r>
            <a:r>
              <a:rPr sz="2000" spc="10" dirty="0">
                <a:latin typeface="Georgia"/>
                <a:cs typeface="Georgia"/>
              </a:rPr>
              <a:t>water) </a:t>
            </a:r>
            <a:r>
              <a:rPr sz="2000" spc="-5" dirty="0">
                <a:latin typeface="Georgia"/>
                <a:cs typeface="Georgia"/>
              </a:rPr>
              <a:t>or </a:t>
            </a:r>
            <a:r>
              <a:rPr sz="2000" spc="-20" dirty="0">
                <a:latin typeface="Georgia"/>
                <a:cs typeface="Georgia"/>
              </a:rPr>
              <a:t>terrestrial; </a:t>
            </a:r>
            <a:r>
              <a:rPr sz="2000" spc="-45" dirty="0">
                <a:latin typeface="Georgia"/>
                <a:cs typeface="Georgia"/>
              </a:rPr>
              <a:t>free-living, </a:t>
            </a:r>
            <a:r>
              <a:rPr sz="2000" spc="-50" dirty="0">
                <a:latin typeface="Georgia"/>
                <a:cs typeface="Georgia"/>
              </a:rPr>
              <a:t>and  </a:t>
            </a:r>
            <a:r>
              <a:rPr sz="2000" spc="-30" dirty="0">
                <a:latin typeface="Georgia"/>
                <a:cs typeface="Georgia"/>
              </a:rPr>
              <a:t>sometimes</a:t>
            </a:r>
            <a:r>
              <a:rPr sz="2000" spc="-90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parasitic.</a:t>
            </a:r>
            <a:endParaRPr sz="2000">
              <a:latin typeface="Georgia"/>
              <a:cs typeface="Georgia"/>
            </a:endParaRPr>
          </a:p>
          <a:p>
            <a:pPr marL="286385" marR="78740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55" dirty="0">
                <a:latin typeface="Georgia"/>
                <a:cs typeface="Georgia"/>
              </a:rPr>
              <a:t>Exhibit </a:t>
            </a:r>
            <a:r>
              <a:rPr sz="2000" spc="-35" dirty="0">
                <a:latin typeface="Georgia"/>
                <a:cs typeface="Georgia"/>
              </a:rPr>
              <a:t>organ-system </a:t>
            </a:r>
            <a:r>
              <a:rPr sz="2000" spc="-20" dirty="0">
                <a:latin typeface="Georgia"/>
                <a:cs typeface="Georgia"/>
              </a:rPr>
              <a:t>level </a:t>
            </a:r>
            <a:r>
              <a:rPr sz="2000" spc="-30" dirty="0">
                <a:latin typeface="Georgia"/>
                <a:cs typeface="Georgia"/>
              </a:rPr>
              <a:t>of </a:t>
            </a:r>
            <a:r>
              <a:rPr sz="2000" spc="-25" dirty="0">
                <a:latin typeface="Georgia"/>
                <a:cs typeface="Georgia"/>
              </a:rPr>
              <a:t>body  </a:t>
            </a:r>
            <a:r>
              <a:rPr sz="2000" spc="-30" dirty="0">
                <a:latin typeface="Georgia"/>
                <a:cs typeface="Georgia"/>
              </a:rPr>
              <a:t>organisation </a:t>
            </a:r>
            <a:r>
              <a:rPr sz="2000" spc="-45" dirty="0">
                <a:latin typeface="Georgia"/>
                <a:cs typeface="Georgia"/>
              </a:rPr>
              <a:t>and </a:t>
            </a:r>
            <a:r>
              <a:rPr sz="2000" spc="-30" dirty="0">
                <a:latin typeface="Georgia"/>
                <a:cs typeface="Georgia"/>
              </a:rPr>
              <a:t>bilateral</a:t>
            </a:r>
            <a:r>
              <a:rPr sz="2000" spc="-195" dirty="0">
                <a:latin typeface="Georgia"/>
                <a:cs typeface="Georgia"/>
              </a:rPr>
              <a:t> </a:t>
            </a:r>
            <a:r>
              <a:rPr sz="2000" spc="-55" dirty="0">
                <a:latin typeface="Georgia"/>
                <a:cs typeface="Georgia"/>
              </a:rPr>
              <a:t>symmetry.</a:t>
            </a:r>
            <a:endParaRPr sz="2000">
              <a:latin typeface="Georgia"/>
              <a:cs typeface="Georgia"/>
            </a:endParaRPr>
          </a:p>
          <a:p>
            <a:pPr marL="286385" marR="23495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40" dirty="0">
                <a:latin typeface="Georgia"/>
                <a:cs typeface="Georgia"/>
              </a:rPr>
              <a:t>Triploblastic, </a:t>
            </a:r>
            <a:r>
              <a:rPr sz="2000" spc="-30" dirty="0">
                <a:latin typeface="Georgia"/>
                <a:cs typeface="Georgia"/>
              </a:rPr>
              <a:t>metamerically </a:t>
            </a:r>
            <a:r>
              <a:rPr sz="2000" spc="-25" dirty="0">
                <a:latin typeface="Georgia"/>
                <a:cs typeface="Georgia"/>
              </a:rPr>
              <a:t>segmented</a:t>
            </a:r>
            <a:r>
              <a:rPr sz="2000" spc="-229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and  </a:t>
            </a:r>
            <a:r>
              <a:rPr sz="2000" spc="-25" dirty="0">
                <a:latin typeface="Georgia"/>
                <a:cs typeface="Georgia"/>
              </a:rPr>
              <a:t>coelomate</a:t>
            </a:r>
            <a:r>
              <a:rPr sz="2000" spc="-110" dirty="0">
                <a:latin typeface="Georgia"/>
                <a:cs typeface="Georgia"/>
              </a:rPr>
              <a:t> </a:t>
            </a:r>
            <a:r>
              <a:rPr sz="2000" spc="-55" dirty="0">
                <a:latin typeface="Georgia"/>
                <a:cs typeface="Georgia"/>
              </a:rPr>
              <a:t>animals.</a:t>
            </a:r>
            <a:endParaRPr sz="2000">
              <a:latin typeface="Georgia"/>
              <a:cs typeface="Georgia"/>
            </a:endParaRPr>
          </a:p>
          <a:p>
            <a:pPr marL="286385" marR="508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30" dirty="0">
                <a:latin typeface="Georgia"/>
                <a:cs typeface="Georgia"/>
              </a:rPr>
              <a:t>Their </a:t>
            </a:r>
            <a:r>
              <a:rPr sz="2000" spc="-25" dirty="0">
                <a:latin typeface="Georgia"/>
                <a:cs typeface="Georgia"/>
              </a:rPr>
              <a:t>body surface </a:t>
            </a:r>
            <a:r>
              <a:rPr sz="2000" spc="-20" dirty="0">
                <a:latin typeface="Georgia"/>
                <a:cs typeface="Georgia"/>
              </a:rPr>
              <a:t>is </a:t>
            </a:r>
            <a:r>
              <a:rPr sz="2000" spc="-25" dirty="0">
                <a:latin typeface="Georgia"/>
                <a:cs typeface="Georgia"/>
              </a:rPr>
              <a:t>distinctly </a:t>
            </a:r>
            <a:r>
              <a:rPr sz="2000" spc="-40" dirty="0">
                <a:latin typeface="Georgia"/>
                <a:cs typeface="Georgia"/>
              </a:rPr>
              <a:t>marked </a:t>
            </a:r>
            <a:r>
              <a:rPr sz="2000" spc="-25" dirty="0">
                <a:latin typeface="Georgia"/>
                <a:cs typeface="Georgia"/>
              </a:rPr>
              <a:t>out  </a:t>
            </a:r>
            <a:r>
              <a:rPr sz="2000" spc="-35" dirty="0">
                <a:latin typeface="Georgia"/>
                <a:cs typeface="Georgia"/>
              </a:rPr>
              <a:t>into </a:t>
            </a:r>
            <a:r>
              <a:rPr sz="2000" spc="-25" dirty="0">
                <a:latin typeface="Georgia"/>
                <a:cs typeface="Georgia"/>
              </a:rPr>
              <a:t>segments </a:t>
            </a:r>
            <a:r>
              <a:rPr sz="2000" spc="-5" dirty="0">
                <a:latin typeface="Georgia"/>
                <a:cs typeface="Georgia"/>
              </a:rPr>
              <a:t>or </a:t>
            </a:r>
            <a:r>
              <a:rPr sz="2000" spc="-30" dirty="0">
                <a:latin typeface="Georgia"/>
                <a:cs typeface="Georgia"/>
              </a:rPr>
              <a:t>metameres </a:t>
            </a:r>
            <a:r>
              <a:rPr sz="2000" spc="-70" dirty="0">
                <a:latin typeface="Georgia"/>
                <a:cs typeface="Georgia"/>
              </a:rPr>
              <a:t>and, </a:t>
            </a:r>
            <a:r>
              <a:rPr sz="2000" spc="-50" dirty="0">
                <a:latin typeface="Georgia"/>
                <a:cs typeface="Georgia"/>
              </a:rPr>
              <a:t>hence,</a:t>
            </a:r>
            <a:r>
              <a:rPr sz="2000" spc="-240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the  </a:t>
            </a:r>
            <a:r>
              <a:rPr sz="2000" spc="-55" dirty="0">
                <a:latin typeface="Georgia"/>
                <a:cs typeface="Georgia"/>
              </a:rPr>
              <a:t>phylum </a:t>
            </a:r>
            <a:r>
              <a:rPr sz="2000" spc="-50" dirty="0">
                <a:latin typeface="Georgia"/>
                <a:cs typeface="Georgia"/>
              </a:rPr>
              <a:t>name</a:t>
            </a:r>
            <a:r>
              <a:rPr sz="2000" spc="-95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Annelida</a:t>
            </a:r>
            <a:endParaRPr sz="2000">
              <a:latin typeface="Georgia"/>
              <a:cs typeface="Georgia"/>
            </a:endParaRPr>
          </a:p>
          <a:p>
            <a:pPr marL="340360" indent="-32766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339725" algn="l"/>
                <a:tab pos="340360" algn="l"/>
              </a:tabLst>
            </a:pPr>
            <a:r>
              <a:rPr sz="2000" spc="-95" dirty="0">
                <a:latin typeface="Georgia"/>
                <a:cs typeface="Georgia"/>
              </a:rPr>
              <a:t>A </a:t>
            </a:r>
            <a:r>
              <a:rPr sz="2000" spc="-20" dirty="0">
                <a:latin typeface="Georgia"/>
                <a:cs typeface="Georgia"/>
              </a:rPr>
              <a:t>closed circulatory </a:t>
            </a:r>
            <a:r>
              <a:rPr sz="2000" spc="-25" dirty="0">
                <a:latin typeface="Georgia"/>
                <a:cs typeface="Georgia"/>
              </a:rPr>
              <a:t>system </a:t>
            </a:r>
            <a:r>
              <a:rPr sz="2000" spc="-20" dirty="0">
                <a:latin typeface="Georgia"/>
                <a:cs typeface="Georgia"/>
              </a:rPr>
              <a:t>is</a:t>
            </a:r>
            <a:r>
              <a:rPr sz="2000" spc="-155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present.</a:t>
            </a:r>
            <a:endParaRPr sz="2000">
              <a:latin typeface="Georgia"/>
              <a:cs typeface="Georgia"/>
            </a:endParaRPr>
          </a:p>
          <a:p>
            <a:pPr marL="286385" marR="769620" indent="-274320">
              <a:lnSpc>
                <a:spcPts val="192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u="heavy" spc="-4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2"/>
              </a:rPr>
              <a:t>Nephridia</a:t>
            </a:r>
            <a:r>
              <a:rPr sz="2000" spc="-45" dirty="0">
                <a:solidFill>
                  <a:srgbClr val="CC99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2000" spc="-35" dirty="0">
                <a:latin typeface="Georgia"/>
                <a:cs typeface="Georgia"/>
              </a:rPr>
              <a:t>(sing. </a:t>
            </a:r>
            <a:r>
              <a:rPr sz="2000" spc="-30" dirty="0">
                <a:latin typeface="Georgia"/>
                <a:cs typeface="Georgia"/>
              </a:rPr>
              <a:t>nephridium) help</a:t>
            </a:r>
            <a:r>
              <a:rPr sz="2000" spc="-215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in  </a:t>
            </a:r>
            <a:r>
              <a:rPr sz="2000" spc="-35" dirty="0">
                <a:latin typeface="Georgia"/>
                <a:cs typeface="Georgia"/>
              </a:rPr>
              <a:t>osmoregulation </a:t>
            </a:r>
            <a:r>
              <a:rPr sz="2000" spc="-45" dirty="0">
                <a:latin typeface="Georgia"/>
                <a:cs typeface="Georgia"/>
              </a:rPr>
              <a:t>and</a:t>
            </a:r>
            <a:r>
              <a:rPr sz="2000" spc="-130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excretion</a:t>
            </a:r>
            <a:endParaRPr sz="2000">
              <a:latin typeface="Georgia"/>
              <a:cs typeface="Georgia"/>
            </a:endParaRPr>
          </a:p>
          <a:p>
            <a:pPr marL="286385" marR="332105" indent="-274320">
              <a:lnSpc>
                <a:spcPts val="1920"/>
              </a:lnSpc>
              <a:spcBef>
                <a:spcPts val="605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50" dirty="0">
                <a:latin typeface="Georgia"/>
                <a:cs typeface="Georgia"/>
              </a:rPr>
              <a:t>Nereis, an </a:t>
            </a:r>
            <a:r>
              <a:rPr sz="2000" spc="-30" dirty="0">
                <a:latin typeface="Georgia"/>
                <a:cs typeface="Georgia"/>
              </a:rPr>
              <a:t>aquatic </a:t>
            </a:r>
            <a:r>
              <a:rPr sz="2000" spc="-60" dirty="0">
                <a:latin typeface="Georgia"/>
                <a:cs typeface="Georgia"/>
              </a:rPr>
              <a:t>form, </a:t>
            </a:r>
            <a:r>
              <a:rPr sz="2000" spc="-20" dirty="0">
                <a:latin typeface="Georgia"/>
                <a:cs typeface="Georgia"/>
              </a:rPr>
              <a:t>is </a:t>
            </a:r>
            <a:r>
              <a:rPr sz="2000" spc="-35" dirty="0">
                <a:latin typeface="Georgia"/>
                <a:cs typeface="Georgia"/>
              </a:rPr>
              <a:t>dioecious, but  </a:t>
            </a:r>
            <a:r>
              <a:rPr sz="2000" spc="-20" dirty="0">
                <a:latin typeface="Georgia"/>
                <a:cs typeface="Georgia"/>
              </a:rPr>
              <a:t>earthworms </a:t>
            </a:r>
            <a:r>
              <a:rPr sz="2000" spc="-45" dirty="0">
                <a:latin typeface="Georgia"/>
                <a:cs typeface="Georgia"/>
              </a:rPr>
              <a:t>and </a:t>
            </a:r>
            <a:r>
              <a:rPr sz="2000" spc="-20" dirty="0">
                <a:latin typeface="Georgia"/>
                <a:cs typeface="Georgia"/>
              </a:rPr>
              <a:t>leeches </a:t>
            </a:r>
            <a:r>
              <a:rPr sz="2000" spc="-15" dirty="0">
                <a:latin typeface="Georgia"/>
                <a:cs typeface="Georgia"/>
              </a:rPr>
              <a:t>are</a:t>
            </a:r>
            <a:r>
              <a:rPr sz="2000" spc="-170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monoecious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24600" y="1752600"/>
            <a:ext cx="2200275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28028" y="5832144"/>
            <a:ext cx="1840864" cy="3536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195"/>
              </a:spcBef>
            </a:pP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Examples of Annelida :</a:t>
            </a:r>
            <a:r>
              <a:rPr sz="1100" spc="-114" dirty="0">
                <a:solidFill>
                  <a:srgbClr val="373737"/>
                </a:solidFill>
                <a:latin typeface="kiloji"/>
                <a:cs typeface="kiloji"/>
              </a:rPr>
              <a:t> </a:t>
            </a: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(a)  Nereis (b)</a:t>
            </a:r>
            <a:r>
              <a:rPr sz="1100" spc="-55" dirty="0">
                <a:solidFill>
                  <a:srgbClr val="373737"/>
                </a:solidFill>
                <a:latin typeface="kiloji"/>
                <a:cs typeface="kiloji"/>
              </a:rPr>
              <a:t> </a:t>
            </a: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Hirudinaria</a:t>
            </a:r>
            <a:endParaRPr sz="1100">
              <a:latin typeface="kiloji"/>
              <a:cs typeface="kiloj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13943"/>
            <a:ext cx="44088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70" dirty="0"/>
              <a:t>PHYLUM </a:t>
            </a:r>
            <a:r>
              <a:rPr spc="-180" dirty="0">
                <a:latin typeface="Arial"/>
                <a:cs typeface="Arial"/>
              </a:rPr>
              <a:t>–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spc="-350" dirty="0"/>
              <a:t>ARTHROPODA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7859" y="5535879"/>
            <a:ext cx="38436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Georgia"/>
                <a:cs typeface="Georgia"/>
              </a:rPr>
              <a:t>Development </a:t>
            </a:r>
            <a:r>
              <a:rPr sz="1800" spc="-50" dirty="0">
                <a:latin typeface="Georgia"/>
                <a:cs typeface="Georgia"/>
              </a:rPr>
              <a:t>may </a:t>
            </a:r>
            <a:r>
              <a:rPr sz="1800" spc="-10" dirty="0">
                <a:latin typeface="Georgia"/>
                <a:cs typeface="Georgia"/>
              </a:rPr>
              <a:t>be </a:t>
            </a:r>
            <a:r>
              <a:rPr sz="1800" spc="-20" dirty="0">
                <a:latin typeface="Georgia"/>
                <a:cs typeface="Georgia"/>
              </a:rPr>
              <a:t>direct </a:t>
            </a:r>
            <a:r>
              <a:rPr sz="1800" spc="-5" dirty="0">
                <a:latin typeface="Georgia"/>
                <a:cs typeface="Georgia"/>
              </a:rPr>
              <a:t>or</a:t>
            </a:r>
            <a:r>
              <a:rPr sz="1800" spc="-150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indirect</a:t>
            </a:r>
            <a:r>
              <a:rPr sz="1800" spc="-1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53200" y="1600200"/>
            <a:ext cx="1916430" cy="2286000"/>
            <a:chOff x="6553200" y="1600200"/>
            <a:chExt cx="1916430" cy="2286000"/>
          </a:xfrm>
        </p:grpSpPr>
        <p:sp>
          <p:nvSpPr>
            <p:cNvPr id="5" name="object 5"/>
            <p:cNvSpPr/>
            <p:nvPr/>
          </p:nvSpPr>
          <p:spPr>
            <a:xfrm>
              <a:off x="6553200" y="1600200"/>
              <a:ext cx="1915922" cy="838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9400" y="2362200"/>
              <a:ext cx="1709166" cy="1524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705600" y="4495800"/>
            <a:ext cx="1752600" cy="978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1600" y="3048000"/>
            <a:ext cx="127635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0840" y="1420114"/>
            <a:ext cx="8199120" cy="43116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9085" marR="3799204" indent="-274320">
              <a:lnSpc>
                <a:spcPct val="80000"/>
              </a:lnSpc>
              <a:spcBef>
                <a:spcPts val="53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99085" algn="l"/>
                <a:tab pos="299720" algn="l"/>
              </a:tabLst>
            </a:pPr>
            <a:r>
              <a:rPr sz="1800" spc="-35" dirty="0">
                <a:latin typeface="Georgia"/>
                <a:cs typeface="Georgia"/>
              </a:rPr>
              <a:t>This </a:t>
            </a:r>
            <a:r>
              <a:rPr sz="1800" spc="-20" dirty="0">
                <a:latin typeface="Georgia"/>
                <a:cs typeface="Georgia"/>
              </a:rPr>
              <a:t>is </a:t>
            </a:r>
            <a:r>
              <a:rPr sz="1800" spc="-25" dirty="0">
                <a:latin typeface="Georgia"/>
                <a:cs typeface="Georgia"/>
              </a:rPr>
              <a:t>the </a:t>
            </a:r>
            <a:r>
              <a:rPr sz="1800" spc="-20" dirty="0">
                <a:latin typeface="Georgia"/>
                <a:cs typeface="Georgia"/>
              </a:rPr>
              <a:t>largest </a:t>
            </a:r>
            <a:r>
              <a:rPr sz="1800" spc="-50" dirty="0">
                <a:latin typeface="Georgia"/>
                <a:cs typeface="Georgia"/>
              </a:rPr>
              <a:t>phylum </a:t>
            </a:r>
            <a:r>
              <a:rPr sz="1800" spc="-30" dirty="0">
                <a:latin typeface="Georgia"/>
                <a:cs typeface="Georgia"/>
              </a:rPr>
              <a:t>of </a:t>
            </a:r>
            <a:r>
              <a:rPr sz="1800" spc="-50" dirty="0">
                <a:latin typeface="Georgia"/>
                <a:cs typeface="Georgia"/>
              </a:rPr>
              <a:t>Animalia  </a:t>
            </a:r>
            <a:r>
              <a:rPr sz="1800" spc="-25" dirty="0">
                <a:latin typeface="Georgia"/>
                <a:cs typeface="Georgia"/>
              </a:rPr>
              <a:t>which </a:t>
            </a:r>
            <a:r>
              <a:rPr sz="1800" spc="-30" dirty="0">
                <a:latin typeface="Georgia"/>
                <a:cs typeface="Georgia"/>
              </a:rPr>
              <a:t>includes </a:t>
            </a:r>
            <a:r>
              <a:rPr sz="1800" spc="-35" dirty="0">
                <a:latin typeface="Georgia"/>
                <a:cs typeface="Georgia"/>
              </a:rPr>
              <a:t>insects. </a:t>
            </a:r>
            <a:r>
              <a:rPr sz="1800" spc="-45" dirty="0">
                <a:latin typeface="Georgia"/>
                <a:cs typeface="Georgia"/>
              </a:rPr>
              <a:t>Over </a:t>
            </a:r>
            <a:r>
              <a:rPr sz="1800" spc="-25" dirty="0">
                <a:latin typeface="Georgia"/>
                <a:cs typeface="Georgia"/>
              </a:rPr>
              <a:t>two-thirds </a:t>
            </a:r>
            <a:r>
              <a:rPr sz="1800" spc="-30" dirty="0">
                <a:latin typeface="Georgia"/>
                <a:cs typeface="Georgia"/>
              </a:rPr>
              <a:t>of  </a:t>
            </a:r>
            <a:r>
              <a:rPr sz="1800" spc="-35" dirty="0">
                <a:latin typeface="Georgia"/>
                <a:cs typeface="Georgia"/>
              </a:rPr>
              <a:t>all </a:t>
            </a:r>
            <a:r>
              <a:rPr sz="1800" spc="-45" dirty="0">
                <a:latin typeface="Georgia"/>
                <a:cs typeface="Georgia"/>
              </a:rPr>
              <a:t>named </a:t>
            </a:r>
            <a:r>
              <a:rPr sz="1800" spc="-15" dirty="0">
                <a:latin typeface="Georgia"/>
                <a:cs typeface="Georgia"/>
              </a:rPr>
              <a:t>species </a:t>
            </a:r>
            <a:r>
              <a:rPr sz="1800" spc="-40" dirty="0">
                <a:latin typeface="Georgia"/>
                <a:cs typeface="Georgia"/>
              </a:rPr>
              <a:t>on </a:t>
            </a:r>
            <a:r>
              <a:rPr sz="1800" spc="-20" dirty="0">
                <a:latin typeface="Georgia"/>
                <a:cs typeface="Georgia"/>
              </a:rPr>
              <a:t>earth are</a:t>
            </a:r>
            <a:r>
              <a:rPr sz="1800" spc="-12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arthropods</a:t>
            </a:r>
            <a:endParaRPr sz="1800">
              <a:latin typeface="Georgia"/>
              <a:cs typeface="Georgia"/>
            </a:endParaRPr>
          </a:p>
          <a:p>
            <a:pPr marL="299085" marR="3945254" indent="-274320" algn="just">
              <a:lnSpc>
                <a:spcPct val="80000"/>
              </a:lnSpc>
              <a:spcBef>
                <a:spcPts val="605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99720" algn="l"/>
              </a:tabLst>
            </a:pPr>
            <a:r>
              <a:rPr sz="1800" spc="-30" dirty="0">
                <a:latin typeface="Georgia"/>
                <a:cs typeface="Georgia"/>
              </a:rPr>
              <a:t>organ-system </a:t>
            </a:r>
            <a:r>
              <a:rPr sz="1800" spc="-15" dirty="0">
                <a:latin typeface="Georgia"/>
                <a:cs typeface="Georgia"/>
              </a:rPr>
              <a:t>level </a:t>
            </a:r>
            <a:r>
              <a:rPr sz="1800" spc="-30" dirty="0">
                <a:latin typeface="Georgia"/>
                <a:cs typeface="Georgia"/>
              </a:rPr>
              <a:t>of </a:t>
            </a:r>
            <a:r>
              <a:rPr sz="1800" spc="-40" dirty="0">
                <a:latin typeface="Georgia"/>
                <a:cs typeface="Georgia"/>
              </a:rPr>
              <a:t>organisation. </a:t>
            </a:r>
            <a:r>
              <a:rPr sz="1800" spc="-60" dirty="0">
                <a:latin typeface="Georgia"/>
                <a:cs typeface="Georgia"/>
              </a:rPr>
              <a:t>They  </a:t>
            </a:r>
            <a:r>
              <a:rPr sz="1800" spc="-20" dirty="0">
                <a:latin typeface="Georgia"/>
                <a:cs typeface="Georgia"/>
              </a:rPr>
              <a:t>are </a:t>
            </a:r>
            <a:r>
              <a:rPr sz="1800" spc="-30" dirty="0">
                <a:latin typeface="Georgia"/>
                <a:cs typeface="Georgia"/>
              </a:rPr>
              <a:t>bilaterally </a:t>
            </a:r>
            <a:r>
              <a:rPr sz="1800" spc="-35" dirty="0">
                <a:latin typeface="Georgia"/>
                <a:cs typeface="Georgia"/>
              </a:rPr>
              <a:t>symmetrical, </a:t>
            </a:r>
            <a:r>
              <a:rPr sz="1800" spc="-30" dirty="0">
                <a:latin typeface="Georgia"/>
                <a:cs typeface="Georgia"/>
              </a:rPr>
              <a:t>triploblastic,  </a:t>
            </a:r>
            <a:r>
              <a:rPr sz="1800" spc="-25" dirty="0">
                <a:latin typeface="Georgia"/>
                <a:cs typeface="Georgia"/>
              </a:rPr>
              <a:t>segmented </a:t>
            </a:r>
            <a:r>
              <a:rPr sz="1800" spc="-45" dirty="0">
                <a:latin typeface="Georgia"/>
                <a:cs typeface="Georgia"/>
              </a:rPr>
              <a:t>and </a:t>
            </a:r>
            <a:r>
              <a:rPr sz="1800" spc="-25" dirty="0">
                <a:latin typeface="Georgia"/>
                <a:cs typeface="Georgia"/>
              </a:rPr>
              <a:t>coelomate</a:t>
            </a:r>
            <a:r>
              <a:rPr sz="1800" spc="-114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animals</a:t>
            </a:r>
            <a:endParaRPr sz="1800">
              <a:latin typeface="Georgia"/>
              <a:cs typeface="Georgia"/>
            </a:endParaRPr>
          </a:p>
          <a:p>
            <a:pPr marL="299720" indent="-274320" algn="just">
              <a:lnSpc>
                <a:spcPct val="100000"/>
              </a:lnSpc>
              <a:spcBef>
                <a:spcPts val="165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99720" algn="l"/>
              </a:tabLst>
            </a:pPr>
            <a:r>
              <a:rPr sz="1800" spc="-20" dirty="0">
                <a:latin typeface="Georgia"/>
                <a:cs typeface="Georgia"/>
              </a:rPr>
              <a:t>covered by </a:t>
            </a:r>
            <a:r>
              <a:rPr sz="1800" spc="-30" dirty="0">
                <a:latin typeface="Georgia"/>
                <a:cs typeface="Georgia"/>
              </a:rPr>
              <a:t>chitinous</a:t>
            </a:r>
            <a:r>
              <a:rPr sz="1800" spc="-12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exoskeleton</a:t>
            </a:r>
            <a:endParaRPr sz="1800">
              <a:latin typeface="Georgia"/>
              <a:cs typeface="Georgia"/>
            </a:endParaRPr>
          </a:p>
          <a:p>
            <a:pPr marL="299085" marR="400939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99085" algn="l"/>
                <a:tab pos="299720" algn="l"/>
              </a:tabLst>
            </a:pPr>
            <a:r>
              <a:rPr sz="1800" spc="-25" dirty="0">
                <a:latin typeface="Georgia"/>
                <a:cs typeface="Georgia"/>
              </a:rPr>
              <a:t>They </a:t>
            </a:r>
            <a:r>
              <a:rPr sz="1800" spc="-35" dirty="0">
                <a:latin typeface="Georgia"/>
                <a:cs typeface="Georgia"/>
              </a:rPr>
              <a:t>have jointed </a:t>
            </a:r>
            <a:r>
              <a:rPr sz="1800" spc="-30" dirty="0">
                <a:latin typeface="Georgia"/>
                <a:cs typeface="Georgia"/>
              </a:rPr>
              <a:t>appendages </a:t>
            </a:r>
            <a:r>
              <a:rPr sz="1800" spc="-20" dirty="0">
                <a:latin typeface="Georgia"/>
                <a:cs typeface="Georgia"/>
              </a:rPr>
              <a:t>(arthros-  </a:t>
            </a:r>
            <a:r>
              <a:rPr sz="1800" spc="-45" dirty="0">
                <a:latin typeface="Georgia"/>
                <a:cs typeface="Georgia"/>
              </a:rPr>
              <a:t>joint,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poda-appendages).</a:t>
            </a:r>
            <a:endParaRPr sz="1800">
              <a:latin typeface="Georgia"/>
              <a:cs typeface="Georgia"/>
            </a:endParaRPr>
          </a:p>
          <a:p>
            <a:pPr marL="299085" marR="4206240" indent="-274320">
              <a:lnSpc>
                <a:spcPct val="80000"/>
              </a:lnSpc>
              <a:spcBef>
                <a:spcPts val="605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99085" algn="l"/>
                <a:tab pos="299720" algn="l"/>
              </a:tabLst>
            </a:pPr>
            <a:r>
              <a:rPr sz="1800" spc="-25" dirty="0">
                <a:latin typeface="Georgia"/>
                <a:cs typeface="Georgia"/>
              </a:rPr>
              <a:t>Sensory </a:t>
            </a:r>
            <a:r>
              <a:rPr sz="1800" spc="-30" dirty="0">
                <a:latin typeface="Georgia"/>
                <a:cs typeface="Georgia"/>
              </a:rPr>
              <a:t>organs like </a:t>
            </a:r>
            <a:r>
              <a:rPr sz="1800" spc="-45" dirty="0">
                <a:latin typeface="Georgia"/>
                <a:cs typeface="Georgia"/>
              </a:rPr>
              <a:t>antennae, </a:t>
            </a:r>
            <a:r>
              <a:rPr sz="1800" spc="-5" dirty="0">
                <a:latin typeface="Georgia"/>
                <a:cs typeface="Georgia"/>
              </a:rPr>
              <a:t>eyes  </a:t>
            </a:r>
            <a:r>
              <a:rPr sz="1800" spc="-30" dirty="0">
                <a:latin typeface="Georgia"/>
                <a:cs typeface="Georgia"/>
              </a:rPr>
              <a:t>(compound </a:t>
            </a:r>
            <a:r>
              <a:rPr sz="1800" spc="-45" dirty="0">
                <a:latin typeface="Georgia"/>
                <a:cs typeface="Georgia"/>
              </a:rPr>
              <a:t>and </a:t>
            </a:r>
            <a:r>
              <a:rPr sz="1800" spc="-35" dirty="0">
                <a:latin typeface="Georgia"/>
                <a:cs typeface="Georgia"/>
              </a:rPr>
              <a:t>simple), </a:t>
            </a:r>
            <a:r>
              <a:rPr sz="1800" spc="-20" dirty="0">
                <a:latin typeface="Georgia"/>
                <a:cs typeface="Georgia"/>
              </a:rPr>
              <a:t>statocysts </a:t>
            </a:r>
            <a:r>
              <a:rPr sz="1800" spc="-5" dirty="0">
                <a:latin typeface="Georgia"/>
                <a:cs typeface="Georgia"/>
              </a:rPr>
              <a:t>or  </a:t>
            </a:r>
            <a:r>
              <a:rPr sz="1800" spc="-30" dirty="0">
                <a:latin typeface="Georgia"/>
                <a:cs typeface="Georgia"/>
              </a:rPr>
              <a:t>balance organs </a:t>
            </a:r>
            <a:r>
              <a:rPr sz="1800" spc="-20" dirty="0">
                <a:latin typeface="Georgia"/>
                <a:cs typeface="Georgia"/>
              </a:rPr>
              <a:t>are</a:t>
            </a:r>
            <a:r>
              <a:rPr sz="1800" spc="-110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present.</a:t>
            </a:r>
            <a:endParaRPr sz="1800">
              <a:latin typeface="Georgia"/>
              <a:cs typeface="Georgia"/>
            </a:endParaRPr>
          </a:p>
          <a:p>
            <a:pPr marL="299085" marR="3905885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99085" algn="l"/>
                <a:tab pos="299720" algn="l"/>
              </a:tabLst>
            </a:pPr>
            <a:r>
              <a:rPr sz="1800" spc="-45" dirty="0">
                <a:latin typeface="Georgia"/>
                <a:cs typeface="Georgia"/>
              </a:rPr>
              <a:t>Excretion </a:t>
            </a:r>
            <a:r>
              <a:rPr sz="1800" spc="-25" dirty="0">
                <a:latin typeface="Georgia"/>
                <a:cs typeface="Georgia"/>
              </a:rPr>
              <a:t>takes place </a:t>
            </a:r>
            <a:r>
              <a:rPr sz="1800" spc="-40" dirty="0">
                <a:latin typeface="Georgia"/>
                <a:cs typeface="Georgia"/>
              </a:rPr>
              <a:t>through</a:t>
            </a:r>
            <a:r>
              <a:rPr sz="1800" u="sng" spc="-4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6"/>
              </a:rPr>
              <a:t>malpighian  </a:t>
            </a:r>
            <a:r>
              <a:rPr sz="1800" u="sng" spc="-3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6"/>
              </a:rPr>
              <a:t>tubules</a:t>
            </a:r>
            <a:r>
              <a:rPr sz="1800" spc="-35" dirty="0">
                <a:latin typeface="Georgia"/>
                <a:cs typeface="Georgia"/>
              </a:rPr>
              <a:t>. </a:t>
            </a:r>
            <a:r>
              <a:rPr sz="1800" spc="-25" dirty="0">
                <a:latin typeface="Georgia"/>
                <a:cs typeface="Georgia"/>
              </a:rPr>
              <a:t>They </a:t>
            </a:r>
            <a:r>
              <a:rPr sz="1800" spc="-20" dirty="0">
                <a:latin typeface="Georgia"/>
                <a:cs typeface="Georgia"/>
              </a:rPr>
              <a:t>are </a:t>
            </a:r>
            <a:r>
              <a:rPr sz="1800" spc="-30" dirty="0">
                <a:latin typeface="Georgia"/>
                <a:cs typeface="Georgia"/>
              </a:rPr>
              <a:t>mostly</a:t>
            </a:r>
            <a:r>
              <a:rPr sz="1800" spc="-7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dioecious</a:t>
            </a:r>
            <a:endParaRPr sz="1800">
              <a:latin typeface="Georgia"/>
              <a:cs typeface="Georgia"/>
            </a:endParaRPr>
          </a:p>
          <a:p>
            <a:pPr marL="299720" indent="-274320">
              <a:lnSpc>
                <a:spcPct val="100000"/>
              </a:lnSpc>
              <a:spcBef>
                <a:spcPts val="165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99085" algn="l"/>
                <a:tab pos="299720" algn="l"/>
              </a:tabLst>
            </a:pPr>
            <a:r>
              <a:rPr sz="1800" spc="-35" dirty="0">
                <a:latin typeface="Georgia"/>
                <a:cs typeface="Georgia"/>
              </a:rPr>
              <a:t>Fertilisation </a:t>
            </a:r>
            <a:r>
              <a:rPr sz="1800" spc="-20" dirty="0">
                <a:latin typeface="Georgia"/>
                <a:cs typeface="Georgia"/>
              </a:rPr>
              <a:t>is </a:t>
            </a:r>
            <a:r>
              <a:rPr sz="1800" spc="-30" dirty="0">
                <a:latin typeface="Georgia"/>
                <a:cs typeface="Georgia"/>
              </a:rPr>
              <a:t>usually</a:t>
            </a:r>
            <a:r>
              <a:rPr sz="1800" spc="-80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internal.</a:t>
            </a:r>
            <a:endParaRPr sz="1800">
              <a:latin typeface="Georgia"/>
              <a:cs typeface="Georgia"/>
            </a:endParaRPr>
          </a:p>
          <a:p>
            <a:pPr marL="299720" indent="-274320">
              <a:lnSpc>
                <a:spcPts val="1985"/>
              </a:lnSpc>
              <a:spcBef>
                <a:spcPts val="175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99085" algn="l"/>
                <a:tab pos="299720" algn="l"/>
              </a:tabLst>
            </a:pPr>
            <a:r>
              <a:rPr sz="1800" spc="-25" dirty="0">
                <a:latin typeface="Georgia"/>
                <a:cs typeface="Georgia"/>
              </a:rPr>
              <a:t>They </a:t>
            </a:r>
            <a:r>
              <a:rPr sz="1800" spc="-20" dirty="0">
                <a:latin typeface="Georgia"/>
                <a:cs typeface="Georgia"/>
              </a:rPr>
              <a:t>are </a:t>
            </a:r>
            <a:r>
              <a:rPr sz="1800" spc="-30" dirty="0">
                <a:latin typeface="Georgia"/>
                <a:cs typeface="Georgia"/>
              </a:rPr>
              <a:t>mostly</a:t>
            </a:r>
            <a:r>
              <a:rPr sz="1800" spc="-100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oviparous.</a:t>
            </a:r>
            <a:endParaRPr sz="1800">
              <a:latin typeface="Georgia"/>
              <a:cs typeface="Georgia"/>
            </a:endParaRPr>
          </a:p>
          <a:p>
            <a:pPr marL="4750435" indent="-4725670">
              <a:lnSpc>
                <a:spcPts val="1625"/>
              </a:lnSpc>
              <a:buClr>
                <a:srgbClr val="D24717"/>
              </a:buClr>
              <a:buSzPct val="136363"/>
              <a:buFont typeface="Arial"/>
              <a:buChar char=""/>
              <a:tabLst>
                <a:tab pos="4750435" algn="l"/>
                <a:tab pos="4751070" algn="l"/>
              </a:tabLst>
            </a:pP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Examples of Arthropoda : (a) Locust (b)</a:t>
            </a:r>
            <a:r>
              <a:rPr sz="1100" spc="-120" dirty="0">
                <a:solidFill>
                  <a:srgbClr val="373737"/>
                </a:solidFill>
                <a:latin typeface="kiloji"/>
                <a:cs typeface="kiloji"/>
              </a:rPr>
              <a:t> </a:t>
            </a: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Butterfly</a:t>
            </a:r>
            <a:endParaRPr sz="1100">
              <a:latin typeface="kiloji"/>
              <a:cs typeface="kiloj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8828" y="5687364"/>
            <a:ext cx="15621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(c) Scorpion (d)</a:t>
            </a:r>
            <a:r>
              <a:rPr sz="1100" spc="-114" dirty="0">
                <a:solidFill>
                  <a:srgbClr val="373737"/>
                </a:solidFill>
                <a:latin typeface="kiloji"/>
                <a:cs typeface="kiloji"/>
              </a:rPr>
              <a:t> </a:t>
            </a: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Prawn</a:t>
            </a:r>
            <a:endParaRPr sz="1100">
              <a:latin typeface="kiloji"/>
              <a:cs typeface="kiloj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996441"/>
            <a:ext cx="38595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70" dirty="0"/>
              <a:t>PHYLUM </a:t>
            </a:r>
            <a:r>
              <a:rPr spc="-180" dirty="0">
                <a:latin typeface="Arial"/>
                <a:cs typeface="Arial"/>
              </a:rPr>
              <a:t>–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spc="-405" dirty="0"/>
              <a:t>MOLLUSCA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439925"/>
            <a:ext cx="4954905" cy="458914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6385" marR="782955" indent="-274320" algn="just">
              <a:lnSpc>
                <a:spcPts val="2380"/>
              </a:lnSpc>
              <a:spcBef>
                <a:spcPts val="390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7020" algn="l"/>
              </a:tabLst>
            </a:pPr>
            <a:r>
              <a:rPr sz="2200" spc="-45" dirty="0">
                <a:latin typeface="Georgia"/>
                <a:cs typeface="Georgia"/>
              </a:rPr>
              <a:t>This </a:t>
            </a:r>
            <a:r>
              <a:rPr sz="2200" spc="-25" dirty="0">
                <a:latin typeface="Georgia"/>
                <a:cs typeface="Georgia"/>
              </a:rPr>
              <a:t>is </a:t>
            </a:r>
            <a:r>
              <a:rPr sz="2200" spc="-30" dirty="0">
                <a:latin typeface="Georgia"/>
                <a:cs typeface="Georgia"/>
              </a:rPr>
              <a:t>the second </a:t>
            </a:r>
            <a:r>
              <a:rPr sz="2200" spc="-25" dirty="0">
                <a:latin typeface="Georgia"/>
                <a:cs typeface="Georgia"/>
              </a:rPr>
              <a:t>largest </a:t>
            </a:r>
            <a:r>
              <a:rPr sz="2200" spc="-120" dirty="0">
                <a:latin typeface="Georgia"/>
                <a:cs typeface="Georgia"/>
              </a:rPr>
              <a:t>animal  </a:t>
            </a:r>
            <a:r>
              <a:rPr sz="2200" spc="-65" dirty="0">
                <a:latin typeface="Georgia"/>
                <a:cs typeface="Georgia"/>
              </a:rPr>
              <a:t>phylum</a:t>
            </a:r>
            <a:endParaRPr sz="2200">
              <a:latin typeface="Georgia"/>
              <a:cs typeface="Georgia"/>
            </a:endParaRPr>
          </a:p>
          <a:p>
            <a:pPr marL="286385" marR="509905" indent="-274320" algn="just">
              <a:lnSpc>
                <a:spcPts val="2380"/>
              </a:lnSpc>
              <a:spcBef>
                <a:spcPts val="595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7020" algn="l"/>
              </a:tabLst>
            </a:pPr>
            <a:r>
              <a:rPr sz="2200" spc="-60" dirty="0">
                <a:latin typeface="Georgia"/>
                <a:cs typeface="Georgia"/>
              </a:rPr>
              <a:t>Molluscs </a:t>
            </a:r>
            <a:r>
              <a:rPr sz="2200" spc="-25" dirty="0">
                <a:latin typeface="Georgia"/>
                <a:cs typeface="Georgia"/>
              </a:rPr>
              <a:t>are </a:t>
            </a:r>
            <a:r>
              <a:rPr sz="2200" spc="-15" dirty="0">
                <a:latin typeface="Georgia"/>
                <a:cs typeface="Georgia"/>
              </a:rPr>
              <a:t>terrestrial </a:t>
            </a:r>
            <a:r>
              <a:rPr sz="2200" spc="-10" dirty="0">
                <a:latin typeface="Georgia"/>
                <a:cs typeface="Georgia"/>
              </a:rPr>
              <a:t>or </a:t>
            </a:r>
            <a:r>
              <a:rPr sz="2200" spc="-40" dirty="0">
                <a:latin typeface="Georgia"/>
                <a:cs typeface="Georgia"/>
              </a:rPr>
              <a:t>aquatic  </a:t>
            </a:r>
            <a:r>
              <a:rPr sz="2200" spc="-30" dirty="0">
                <a:latin typeface="Georgia"/>
                <a:cs typeface="Georgia"/>
              </a:rPr>
              <a:t>(marine </a:t>
            </a:r>
            <a:r>
              <a:rPr sz="2200" spc="-10" dirty="0">
                <a:latin typeface="Georgia"/>
                <a:cs typeface="Georgia"/>
              </a:rPr>
              <a:t>or </a:t>
            </a:r>
            <a:r>
              <a:rPr sz="2200" spc="-35" dirty="0">
                <a:latin typeface="Georgia"/>
                <a:cs typeface="Georgia"/>
              </a:rPr>
              <a:t>fresh </a:t>
            </a:r>
            <a:r>
              <a:rPr sz="2200" spc="5" dirty="0">
                <a:latin typeface="Georgia"/>
                <a:cs typeface="Georgia"/>
              </a:rPr>
              <a:t>water) </a:t>
            </a:r>
            <a:r>
              <a:rPr sz="2200" spc="-50" dirty="0">
                <a:latin typeface="Georgia"/>
                <a:cs typeface="Georgia"/>
              </a:rPr>
              <a:t>having </a:t>
            </a:r>
            <a:r>
              <a:rPr sz="2200" spc="-65" dirty="0">
                <a:latin typeface="Georgia"/>
                <a:cs typeface="Georgia"/>
              </a:rPr>
              <a:t>an  </a:t>
            </a:r>
            <a:r>
              <a:rPr sz="2200" spc="-40" dirty="0">
                <a:latin typeface="Georgia"/>
                <a:cs typeface="Georgia"/>
              </a:rPr>
              <a:t>organ-system </a:t>
            </a:r>
            <a:r>
              <a:rPr sz="2200" spc="-25" dirty="0">
                <a:latin typeface="Georgia"/>
                <a:cs typeface="Georgia"/>
              </a:rPr>
              <a:t>level </a:t>
            </a:r>
            <a:r>
              <a:rPr sz="2200" spc="-40" dirty="0">
                <a:latin typeface="Georgia"/>
                <a:cs typeface="Georgia"/>
              </a:rPr>
              <a:t>of</a:t>
            </a:r>
            <a:r>
              <a:rPr sz="2200" spc="-65" dirty="0">
                <a:latin typeface="Georgia"/>
                <a:cs typeface="Georgia"/>
              </a:rPr>
              <a:t> </a:t>
            </a:r>
            <a:r>
              <a:rPr sz="2200" spc="-50" dirty="0">
                <a:latin typeface="Georgia"/>
                <a:cs typeface="Georgia"/>
              </a:rPr>
              <a:t>organisation.</a:t>
            </a:r>
            <a:endParaRPr sz="2200">
              <a:latin typeface="Georgia"/>
              <a:cs typeface="Georgia"/>
            </a:endParaRPr>
          </a:p>
          <a:p>
            <a:pPr marL="286385" marR="5080" indent="-274320">
              <a:lnSpc>
                <a:spcPct val="90000"/>
              </a:lnSpc>
              <a:spcBef>
                <a:spcPts val="555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35" dirty="0">
                <a:latin typeface="Georgia"/>
                <a:cs typeface="Georgia"/>
              </a:rPr>
              <a:t>They </a:t>
            </a:r>
            <a:r>
              <a:rPr sz="2200" spc="-25" dirty="0">
                <a:latin typeface="Georgia"/>
                <a:cs typeface="Georgia"/>
              </a:rPr>
              <a:t>are </a:t>
            </a:r>
            <a:r>
              <a:rPr sz="2200" spc="-35" dirty="0">
                <a:latin typeface="Georgia"/>
                <a:cs typeface="Georgia"/>
              </a:rPr>
              <a:t>bilaterally </a:t>
            </a:r>
            <a:r>
              <a:rPr sz="2200" spc="-45" dirty="0">
                <a:latin typeface="Georgia"/>
                <a:cs typeface="Georgia"/>
              </a:rPr>
              <a:t>symmetrical,  </a:t>
            </a:r>
            <a:r>
              <a:rPr sz="2200" spc="-30" dirty="0">
                <a:latin typeface="Georgia"/>
                <a:cs typeface="Georgia"/>
              </a:rPr>
              <a:t>triploblastic </a:t>
            </a:r>
            <a:r>
              <a:rPr sz="2200" spc="-60" dirty="0">
                <a:latin typeface="Georgia"/>
                <a:cs typeface="Georgia"/>
              </a:rPr>
              <a:t>and </a:t>
            </a:r>
            <a:r>
              <a:rPr sz="2200" spc="-35" dirty="0">
                <a:latin typeface="Georgia"/>
                <a:cs typeface="Georgia"/>
              </a:rPr>
              <a:t>coelomate </a:t>
            </a:r>
            <a:r>
              <a:rPr sz="2200" spc="-65" dirty="0">
                <a:latin typeface="Georgia"/>
                <a:cs typeface="Georgia"/>
              </a:rPr>
              <a:t>animals.  </a:t>
            </a:r>
            <a:r>
              <a:rPr sz="2200" spc="-50" dirty="0">
                <a:latin typeface="Georgia"/>
                <a:cs typeface="Georgia"/>
              </a:rPr>
              <a:t>Body </a:t>
            </a:r>
            <a:r>
              <a:rPr sz="2200" spc="-20" dirty="0">
                <a:latin typeface="Georgia"/>
                <a:cs typeface="Georgia"/>
              </a:rPr>
              <a:t>is </a:t>
            </a:r>
            <a:r>
              <a:rPr sz="2200" spc="-30" dirty="0">
                <a:latin typeface="Georgia"/>
                <a:cs typeface="Georgia"/>
              </a:rPr>
              <a:t>covered </a:t>
            </a:r>
            <a:r>
              <a:rPr sz="2200" spc="-25" dirty="0">
                <a:latin typeface="Georgia"/>
                <a:cs typeface="Georgia"/>
              </a:rPr>
              <a:t>by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30" dirty="0">
                <a:latin typeface="Georgia"/>
                <a:cs typeface="Georgia"/>
              </a:rPr>
              <a:t>calcareous shell  </a:t>
            </a:r>
            <a:r>
              <a:rPr sz="2200" spc="-60" dirty="0">
                <a:latin typeface="Georgia"/>
                <a:cs typeface="Georgia"/>
              </a:rPr>
              <a:t>and </a:t>
            </a:r>
            <a:r>
              <a:rPr sz="2200" spc="-25" dirty="0">
                <a:latin typeface="Georgia"/>
                <a:cs typeface="Georgia"/>
              </a:rPr>
              <a:t>is </a:t>
            </a:r>
            <a:r>
              <a:rPr sz="2200" spc="-45" dirty="0">
                <a:latin typeface="Georgia"/>
                <a:cs typeface="Georgia"/>
              </a:rPr>
              <a:t>unsegmented </a:t>
            </a:r>
            <a:r>
              <a:rPr sz="2200" spc="-15" dirty="0">
                <a:latin typeface="Georgia"/>
                <a:cs typeface="Georgia"/>
              </a:rPr>
              <a:t>with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35" dirty="0">
                <a:latin typeface="Georgia"/>
                <a:cs typeface="Georgia"/>
              </a:rPr>
              <a:t>distinct  </a:t>
            </a:r>
            <a:r>
              <a:rPr sz="2200" spc="-60" dirty="0">
                <a:latin typeface="Georgia"/>
                <a:cs typeface="Georgia"/>
              </a:rPr>
              <a:t>head, </a:t>
            </a:r>
            <a:r>
              <a:rPr sz="2200" spc="-45" dirty="0">
                <a:latin typeface="Georgia"/>
                <a:cs typeface="Georgia"/>
              </a:rPr>
              <a:t>muscular </a:t>
            </a:r>
            <a:r>
              <a:rPr sz="2200" spc="-35" dirty="0">
                <a:latin typeface="Georgia"/>
                <a:cs typeface="Georgia"/>
              </a:rPr>
              <a:t>foot </a:t>
            </a:r>
            <a:r>
              <a:rPr sz="2200" spc="-60" dirty="0">
                <a:latin typeface="Georgia"/>
                <a:cs typeface="Georgia"/>
              </a:rPr>
              <a:t>and </a:t>
            </a:r>
            <a:r>
              <a:rPr sz="2200" spc="-20" dirty="0">
                <a:latin typeface="Georgia"/>
                <a:cs typeface="Georgia"/>
              </a:rPr>
              <a:t>visceral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spc="-85" dirty="0">
                <a:latin typeface="Georgia"/>
                <a:cs typeface="Georgia"/>
              </a:rPr>
              <a:t>hump.</a:t>
            </a:r>
            <a:endParaRPr sz="2200">
              <a:latin typeface="Georgia"/>
              <a:cs typeface="Georgia"/>
            </a:endParaRPr>
          </a:p>
          <a:p>
            <a:pPr marL="286385" marR="77470" indent="-274320">
              <a:lnSpc>
                <a:spcPts val="2380"/>
              </a:lnSpc>
              <a:spcBef>
                <a:spcPts val="635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110" dirty="0">
                <a:latin typeface="Georgia"/>
                <a:cs typeface="Georgia"/>
              </a:rPr>
              <a:t>A </a:t>
            </a:r>
            <a:r>
              <a:rPr sz="2200" spc="-30" dirty="0">
                <a:latin typeface="Georgia"/>
                <a:cs typeface="Georgia"/>
              </a:rPr>
              <a:t>soft </a:t>
            </a:r>
            <a:r>
              <a:rPr sz="2200" spc="-60" dirty="0">
                <a:latin typeface="Georgia"/>
                <a:cs typeface="Georgia"/>
              </a:rPr>
              <a:t>and </a:t>
            </a:r>
            <a:r>
              <a:rPr sz="2200" spc="-30" dirty="0">
                <a:latin typeface="Georgia"/>
                <a:cs typeface="Georgia"/>
              </a:rPr>
              <a:t>spongy layer </a:t>
            </a:r>
            <a:r>
              <a:rPr sz="2200" spc="-40" dirty="0">
                <a:latin typeface="Georgia"/>
                <a:cs typeface="Georgia"/>
              </a:rPr>
              <a:t>of skin </a:t>
            </a:r>
            <a:r>
              <a:rPr sz="2200" spc="-45" dirty="0">
                <a:latin typeface="Georgia"/>
                <a:cs typeface="Georgia"/>
              </a:rPr>
              <a:t>forms </a:t>
            </a:r>
            <a:r>
              <a:rPr sz="2200" spc="-40" dirty="0">
                <a:latin typeface="Georgia"/>
                <a:cs typeface="Georgia"/>
              </a:rPr>
              <a:t>a  </a:t>
            </a:r>
            <a:r>
              <a:rPr sz="2200" spc="-50" dirty="0">
                <a:latin typeface="Georgia"/>
                <a:cs typeface="Georgia"/>
              </a:rPr>
              <a:t>mantle </a:t>
            </a:r>
            <a:r>
              <a:rPr sz="2200" spc="-25" dirty="0">
                <a:latin typeface="Georgia"/>
                <a:cs typeface="Georgia"/>
              </a:rPr>
              <a:t>over </a:t>
            </a:r>
            <a:r>
              <a:rPr sz="2200" spc="-30" dirty="0">
                <a:latin typeface="Georgia"/>
                <a:cs typeface="Georgia"/>
              </a:rPr>
              <a:t>the </a:t>
            </a:r>
            <a:r>
              <a:rPr sz="2200" spc="-20" dirty="0">
                <a:latin typeface="Georgia"/>
                <a:cs typeface="Georgia"/>
              </a:rPr>
              <a:t>visceral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spc="-85" dirty="0">
                <a:latin typeface="Georgia"/>
                <a:cs typeface="Georgia"/>
              </a:rPr>
              <a:t>hump.</a:t>
            </a:r>
            <a:endParaRPr sz="2200">
              <a:latin typeface="Georgia"/>
              <a:cs typeface="Georgia"/>
            </a:endParaRPr>
          </a:p>
          <a:p>
            <a:pPr marL="287020" indent="-274320">
              <a:lnSpc>
                <a:spcPts val="2510"/>
              </a:lnSpc>
              <a:spcBef>
                <a:spcPts val="295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35" dirty="0">
                <a:latin typeface="Georgia"/>
                <a:cs typeface="Georgia"/>
              </a:rPr>
              <a:t>They </a:t>
            </a:r>
            <a:r>
              <a:rPr sz="2200" spc="-25" dirty="0">
                <a:latin typeface="Georgia"/>
                <a:cs typeface="Georgia"/>
              </a:rPr>
              <a:t>are </a:t>
            </a:r>
            <a:r>
              <a:rPr sz="2200" spc="-40" dirty="0">
                <a:latin typeface="Georgia"/>
                <a:cs typeface="Georgia"/>
              </a:rPr>
              <a:t>usually </a:t>
            </a:r>
            <a:r>
              <a:rPr sz="2200" spc="-30" dirty="0">
                <a:latin typeface="Georgia"/>
                <a:cs typeface="Georgia"/>
              </a:rPr>
              <a:t>dioecious</a:t>
            </a:r>
            <a:r>
              <a:rPr sz="2200" spc="-35" dirty="0">
                <a:latin typeface="Georgia"/>
                <a:cs typeface="Georgia"/>
              </a:rPr>
              <a:t> </a:t>
            </a:r>
            <a:r>
              <a:rPr sz="2200" spc="-60" dirty="0">
                <a:latin typeface="Georgia"/>
                <a:cs typeface="Georgia"/>
              </a:rPr>
              <a:t>and</a:t>
            </a:r>
            <a:endParaRPr sz="2200">
              <a:latin typeface="Georgia"/>
              <a:cs typeface="Georgia"/>
            </a:endParaRPr>
          </a:p>
          <a:p>
            <a:pPr marL="286385">
              <a:lnSpc>
                <a:spcPts val="2510"/>
              </a:lnSpc>
            </a:pPr>
            <a:r>
              <a:rPr sz="2200" spc="-30" dirty="0">
                <a:latin typeface="Georgia"/>
                <a:cs typeface="Georgia"/>
              </a:rPr>
              <a:t>oviparous </a:t>
            </a:r>
            <a:r>
              <a:rPr sz="2200" spc="-15" dirty="0">
                <a:latin typeface="Georgia"/>
                <a:cs typeface="Georgia"/>
              </a:rPr>
              <a:t>with </a:t>
            </a:r>
            <a:r>
              <a:rPr sz="2200" spc="-35" dirty="0">
                <a:latin typeface="Georgia"/>
                <a:cs typeface="Georgia"/>
              </a:rPr>
              <a:t>indirect</a:t>
            </a:r>
            <a:r>
              <a:rPr sz="2200" spc="-80" dirty="0">
                <a:latin typeface="Georgia"/>
                <a:cs typeface="Georgia"/>
              </a:rPr>
              <a:t> </a:t>
            </a:r>
            <a:r>
              <a:rPr sz="2200" spc="-35" dirty="0">
                <a:latin typeface="Georgia"/>
                <a:cs typeface="Georgia"/>
              </a:rPr>
              <a:t>development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200" y="1066800"/>
            <a:ext cx="1257300" cy="1934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7000" y="3124200"/>
            <a:ext cx="1905000" cy="1962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99428" y="5527040"/>
            <a:ext cx="2191385" cy="354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00"/>
              </a:spcBef>
            </a:pP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Examples of Mollusca : (a)</a:t>
            </a:r>
            <a:r>
              <a:rPr sz="1100" spc="-105" dirty="0">
                <a:solidFill>
                  <a:srgbClr val="373737"/>
                </a:solidFill>
                <a:latin typeface="kiloji"/>
                <a:cs typeface="kiloji"/>
              </a:rPr>
              <a:t> </a:t>
            </a: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Pila</a:t>
            </a:r>
            <a:endParaRPr sz="1100">
              <a:latin typeface="kiloji"/>
              <a:cs typeface="kiloji"/>
            </a:endParaRPr>
          </a:p>
          <a:p>
            <a:pPr marL="12700">
              <a:lnSpc>
                <a:spcPts val="1290"/>
              </a:lnSpc>
            </a:pP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(b)</a:t>
            </a:r>
            <a:r>
              <a:rPr sz="1100" spc="-30" dirty="0">
                <a:solidFill>
                  <a:srgbClr val="373737"/>
                </a:solidFill>
                <a:latin typeface="kiloji"/>
                <a:cs typeface="kiloji"/>
              </a:rPr>
              <a:t> </a:t>
            </a: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Octopus</a:t>
            </a:r>
            <a:endParaRPr sz="1100">
              <a:latin typeface="kiloji"/>
              <a:cs typeface="kiloj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13943"/>
            <a:ext cx="50609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70" dirty="0"/>
              <a:t>PHYLUM </a:t>
            </a:r>
            <a:r>
              <a:rPr spc="-180" dirty="0">
                <a:latin typeface="Arial"/>
                <a:cs typeface="Arial"/>
              </a:rPr>
              <a:t>–</a:t>
            </a:r>
            <a:r>
              <a:rPr spc="-125" dirty="0">
                <a:latin typeface="Arial"/>
                <a:cs typeface="Arial"/>
              </a:rPr>
              <a:t> </a:t>
            </a:r>
            <a:r>
              <a:rPr spc="-370" dirty="0"/>
              <a:t>ECHINODERMATA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476502"/>
            <a:ext cx="4808855" cy="4606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375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600" spc="-20" dirty="0">
                <a:latin typeface="Georgia"/>
                <a:cs typeface="Georgia"/>
              </a:rPr>
              <a:t>These </a:t>
            </a:r>
            <a:r>
              <a:rPr sz="1600" spc="-40" dirty="0">
                <a:latin typeface="Georgia"/>
                <a:cs typeface="Georgia"/>
              </a:rPr>
              <a:t>animals have </a:t>
            </a:r>
            <a:r>
              <a:rPr sz="1600" spc="-45" dirty="0">
                <a:latin typeface="Georgia"/>
                <a:cs typeface="Georgia"/>
              </a:rPr>
              <a:t>an </a:t>
            </a:r>
            <a:r>
              <a:rPr sz="1600" spc="-25" dirty="0">
                <a:latin typeface="Georgia"/>
                <a:cs typeface="Georgia"/>
              </a:rPr>
              <a:t>endoskeleton </a:t>
            </a:r>
            <a:r>
              <a:rPr sz="1600" spc="-30" dirty="0">
                <a:latin typeface="Georgia"/>
                <a:cs typeface="Georgia"/>
              </a:rPr>
              <a:t>of </a:t>
            </a:r>
            <a:r>
              <a:rPr sz="1600" spc="-25" dirty="0">
                <a:latin typeface="Georgia"/>
                <a:cs typeface="Georgia"/>
              </a:rPr>
              <a:t>calcareous  </a:t>
            </a:r>
            <a:r>
              <a:rPr sz="1600" spc="-15" dirty="0">
                <a:latin typeface="Georgia"/>
                <a:cs typeface="Georgia"/>
              </a:rPr>
              <a:t>ossicles </a:t>
            </a:r>
            <a:r>
              <a:rPr sz="1600" spc="-60" dirty="0">
                <a:latin typeface="Georgia"/>
                <a:cs typeface="Georgia"/>
              </a:rPr>
              <a:t>and, </a:t>
            </a:r>
            <a:r>
              <a:rPr sz="1600" spc="-40" dirty="0">
                <a:latin typeface="Georgia"/>
                <a:cs typeface="Georgia"/>
              </a:rPr>
              <a:t>hence, </a:t>
            </a:r>
            <a:r>
              <a:rPr sz="1600" spc="-25" dirty="0">
                <a:latin typeface="Georgia"/>
                <a:cs typeface="Georgia"/>
              </a:rPr>
              <a:t>the </a:t>
            </a:r>
            <a:r>
              <a:rPr sz="1600" spc="-45" dirty="0">
                <a:latin typeface="Georgia"/>
                <a:cs typeface="Georgia"/>
              </a:rPr>
              <a:t>name </a:t>
            </a:r>
            <a:r>
              <a:rPr sz="1600" spc="-40" dirty="0">
                <a:latin typeface="Georgia"/>
                <a:cs typeface="Georgia"/>
              </a:rPr>
              <a:t>Echinodermata </a:t>
            </a:r>
            <a:r>
              <a:rPr sz="1600" spc="-35" dirty="0">
                <a:latin typeface="Georgia"/>
                <a:cs typeface="Georgia"/>
              </a:rPr>
              <a:t>(Spiny  bodied,</a:t>
            </a:r>
            <a:endParaRPr sz="1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375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600" spc="-35" dirty="0">
                <a:latin typeface="Georgia"/>
                <a:cs typeface="Georgia"/>
              </a:rPr>
              <a:t>The adult </a:t>
            </a:r>
            <a:r>
              <a:rPr sz="1600" spc="-25" dirty="0">
                <a:latin typeface="Georgia"/>
                <a:cs typeface="Georgia"/>
              </a:rPr>
              <a:t>echinoderms </a:t>
            </a:r>
            <a:r>
              <a:rPr sz="1600" spc="-20" dirty="0">
                <a:latin typeface="Georgia"/>
                <a:cs typeface="Georgia"/>
              </a:rPr>
              <a:t>are </a:t>
            </a:r>
            <a:r>
              <a:rPr sz="1600" spc="-30" dirty="0">
                <a:latin typeface="Georgia"/>
                <a:cs typeface="Georgia"/>
              </a:rPr>
              <a:t>radially </a:t>
            </a:r>
            <a:r>
              <a:rPr sz="1600" spc="-25" dirty="0">
                <a:latin typeface="Georgia"/>
                <a:cs typeface="Georgia"/>
              </a:rPr>
              <a:t>symmetrical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30" dirty="0">
                <a:latin typeface="Georgia"/>
                <a:cs typeface="Georgia"/>
              </a:rPr>
              <a:t>but</a:t>
            </a:r>
            <a:endParaRPr sz="1600">
              <a:latin typeface="Georgia"/>
              <a:cs typeface="Georgia"/>
            </a:endParaRPr>
          </a:p>
          <a:p>
            <a:pPr marL="286385">
              <a:lnSpc>
                <a:spcPct val="100000"/>
              </a:lnSpc>
            </a:pPr>
            <a:r>
              <a:rPr sz="1600" spc="-20" dirty="0">
                <a:latin typeface="Georgia"/>
                <a:cs typeface="Georgia"/>
              </a:rPr>
              <a:t>larvae are </a:t>
            </a:r>
            <a:r>
              <a:rPr sz="1600" spc="-25" dirty="0">
                <a:latin typeface="Georgia"/>
                <a:cs typeface="Georgia"/>
              </a:rPr>
              <a:t>bilaterally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spc="-35" dirty="0">
                <a:latin typeface="Georgia"/>
                <a:cs typeface="Georgia"/>
              </a:rPr>
              <a:t>symmetrical.</a:t>
            </a:r>
            <a:endParaRPr sz="1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375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600" spc="-25" dirty="0">
                <a:latin typeface="Georgia"/>
                <a:cs typeface="Georgia"/>
              </a:rPr>
              <a:t>They </a:t>
            </a:r>
            <a:r>
              <a:rPr sz="1600" spc="-20" dirty="0">
                <a:latin typeface="Georgia"/>
                <a:cs typeface="Georgia"/>
              </a:rPr>
              <a:t>are </a:t>
            </a:r>
            <a:r>
              <a:rPr sz="1600" spc="-25" dirty="0">
                <a:latin typeface="Georgia"/>
                <a:cs typeface="Georgia"/>
              </a:rPr>
              <a:t>triploblastic </a:t>
            </a:r>
            <a:r>
              <a:rPr sz="1600" spc="-45" dirty="0">
                <a:latin typeface="Georgia"/>
                <a:cs typeface="Georgia"/>
              </a:rPr>
              <a:t>and </a:t>
            </a:r>
            <a:r>
              <a:rPr sz="1600" spc="-25" dirty="0">
                <a:latin typeface="Georgia"/>
                <a:cs typeface="Georgia"/>
              </a:rPr>
              <a:t>coelomate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spc="-50" dirty="0">
                <a:latin typeface="Georgia"/>
                <a:cs typeface="Georgia"/>
              </a:rPr>
              <a:t>animals.</a:t>
            </a:r>
            <a:endParaRPr sz="1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375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600" spc="-35" dirty="0">
                <a:latin typeface="Georgia"/>
                <a:cs typeface="Georgia"/>
              </a:rPr>
              <a:t>Digestive </a:t>
            </a:r>
            <a:r>
              <a:rPr sz="1600" spc="-25" dirty="0">
                <a:latin typeface="Georgia"/>
                <a:cs typeface="Georgia"/>
              </a:rPr>
              <a:t>system </a:t>
            </a:r>
            <a:r>
              <a:rPr sz="1600" spc="-20" dirty="0">
                <a:latin typeface="Georgia"/>
                <a:cs typeface="Georgia"/>
              </a:rPr>
              <a:t>is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35" dirty="0">
                <a:latin typeface="Georgia"/>
                <a:cs typeface="Georgia"/>
              </a:rPr>
              <a:t>complete.</a:t>
            </a:r>
            <a:endParaRPr sz="1600">
              <a:latin typeface="Georgia"/>
              <a:cs typeface="Georgia"/>
            </a:endParaRPr>
          </a:p>
          <a:p>
            <a:pPr marL="286385" marR="193040" indent="-274320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375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600" spc="-30" dirty="0">
                <a:latin typeface="Georgia"/>
                <a:cs typeface="Georgia"/>
              </a:rPr>
              <a:t>The most distinctive </a:t>
            </a:r>
            <a:r>
              <a:rPr sz="1600" spc="-25" dirty="0">
                <a:latin typeface="Georgia"/>
                <a:cs typeface="Georgia"/>
              </a:rPr>
              <a:t>feature </a:t>
            </a:r>
            <a:r>
              <a:rPr sz="1600" spc="-30" dirty="0">
                <a:latin typeface="Georgia"/>
                <a:cs typeface="Georgia"/>
              </a:rPr>
              <a:t>of </a:t>
            </a:r>
            <a:r>
              <a:rPr sz="1600" spc="-25" dirty="0">
                <a:latin typeface="Georgia"/>
                <a:cs typeface="Georgia"/>
              </a:rPr>
              <a:t>echinoderms </a:t>
            </a:r>
            <a:r>
              <a:rPr sz="1600" spc="-20" dirty="0">
                <a:latin typeface="Georgia"/>
                <a:cs typeface="Georgia"/>
              </a:rPr>
              <a:t>is </a:t>
            </a:r>
            <a:r>
              <a:rPr sz="1600" spc="-25" dirty="0">
                <a:latin typeface="Georgia"/>
                <a:cs typeface="Georgia"/>
              </a:rPr>
              <a:t>the  </a:t>
            </a:r>
            <a:r>
              <a:rPr sz="1600" spc="-20" dirty="0">
                <a:latin typeface="Georgia"/>
                <a:cs typeface="Georgia"/>
              </a:rPr>
              <a:t>presence </a:t>
            </a:r>
            <a:r>
              <a:rPr sz="1600" spc="-30" dirty="0">
                <a:latin typeface="Georgia"/>
                <a:cs typeface="Georgia"/>
              </a:rPr>
              <a:t>of</a:t>
            </a:r>
            <a:r>
              <a:rPr sz="1600" u="sng" spc="-3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1600" u="sng" spc="-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2"/>
              </a:rPr>
              <a:t>water </a:t>
            </a:r>
            <a:r>
              <a:rPr sz="1600" u="sng" spc="-2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2"/>
              </a:rPr>
              <a:t>vascular system</a:t>
            </a:r>
            <a:r>
              <a:rPr sz="1600" spc="-25" dirty="0">
                <a:solidFill>
                  <a:srgbClr val="CC99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1600" spc="-25" dirty="0">
                <a:latin typeface="Georgia"/>
                <a:cs typeface="Georgia"/>
              </a:rPr>
              <a:t>which helps </a:t>
            </a:r>
            <a:r>
              <a:rPr sz="1600" spc="-40" dirty="0">
                <a:latin typeface="Georgia"/>
                <a:cs typeface="Georgia"/>
              </a:rPr>
              <a:t>in  locomotion, </a:t>
            </a:r>
            <a:r>
              <a:rPr sz="1600" spc="-25" dirty="0">
                <a:latin typeface="Georgia"/>
                <a:cs typeface="Georgia"/>
              </a:rPr>
              <a:t>capture </a:t>
            </a:r>
            <a:r>
              <a:rPr sz="1600" spc="-45" dirty="0">
                <a:latin typeface="Georgia"/>
                <a:cs typeface="Georgia"/>
              </a:rPr>
              <a:t>and </a:t>
            </a:r>
            <a:r>
              <a:rPr sz="1600" spc="-25" dirty="0">
                <a:latin typeface="Georgia"/>
                <a:cs typeface="Georgia"/>
              </a:rPr>
              <a:t>transport </a:t>
            </a:r>
            <a:r>
              <a:rPr sz="1600" spc="-30" dirty="0">
                <a:latin typeface="Georgia"/>
                <a:cs typeface="Georgia"/>
              </a:rPr>
              <a:t>of </a:t>
            </a:r>
            <a:r>
              <a:rPr sz="1600" spc="-35" dirty="0">
                <a:latin typeface="Georgia"/>
                <a:cs typeface="Georgia"/>
              </a:rPr>
              <a:t>food </a:t>
            </a:r>
            <a:r>
              <a:rPr sz="1600" spc="-45" dirty="0">
                <a:latin typeface="Georgia"/>
                <a:cs typeface="Georgia"/>
              </a:rPr>
              <a:t>and  </a:t>
            </a:r>
            <a:r>
              <a:rPr sz="1600" spc="-25" dirty="0">
                <a:latin typeface="Georgia"/>
                <a:cs typeface="Georgia"/>
              </a:rPr>
              <a:t>respiration</a:t>
            </a:r>
            <a:endParaRPr sz="1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375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600" spc="-70" dirty="0">
                <a:latin typeface="Georgia"/>
                <a:cs typeface="Georgia"/>
              </a:rPr>
              <a:t>An </a:t>
            </a:r>
            <a:r>
              <a:rPr sz="1600" spc="-20" dirty="0">
                <a:latin typeface="Georgia"/>
                <a:cs typeface="Georgia"/>
              </a:rPr>
              <a:t>excretory </a:t>
            </a:r>
            <a:r>
              <a:rPr sz="1600" spc="-25" dirty="0">
                <a:latin typeface="Georgia"/>
                <a:cs typeface="Georgia"/>
              </a:rPr>
              <a:t>system </a:t>
            </a:r>
            <a:r>
              <a:rPr sz="1600" spc="-20" dirty="0">
                <a:latin typeface="Georgia"/>
                <a:cs typeface="Georgia"/>
              </a:rPr>
              <a:t>is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35" dirty="0">
                <a:latin typeface="Georgia"/>
                <a:cs typeface="Georgia"/>
              </a:rPr>
              <a:t>absent.</a:t>
            </a:r>
            <a:endParaRPr sz="1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375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600" spc="-45" dirty="0">
                <a:latin typeface="Georgia"/>
                <a:cs typeface="Georgia"/>
              </a:rPr>
              <a:t>Sexes </a:t>
            </a:r>
            <a:r>
              <a:rPr sz="1600" spc="-20" dirty="0">
                <a:latin typeface="Georgia"/>
                <a:cs typeface="Georgia"/>
              </a:rPr>
              <a:t>are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30" dirty="0">
                <a:latin typeface="Georgia"/>
                <a:cs typeface="Georgia"/>
              </a:rPr>
              <a:t>separate.</a:t>
            </a:r>
            <a:endParaRPr sz="1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375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600" spc="-35" dirty="0">
                <a:latin typeface="Georgia"/>
                <a:cs typeface="Georgia"/>
              </a:rPr>
              <a:t>Reproduction </a:t>
            </a:r>
            <a:r>
              <a:rPr sz="1600" spc="-20" dirty="0">
                <a:latin typeface="Georgia"/>
                <a:cs typeface="Georgia"/>
              </a:rPr>
              <a:t>is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spc="-45" dirty="0">
                <a:latin typeface="Georgia"/>
                <a:cs typeface="Georgia"/>
              </a:rPr>
              <a:t>sexual.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350" spc="-350" dirty="0">
                <a:solidFill>
                  <a:srgbClr val="D24717"/>
                </a:solidFill>
                <a:latin typeface="Arial"/>
                <a:cs typeface="Arial"/>
              </a:rPr>
              <a:t>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350" spc="-350" dirty="0">
                <a:solidFill>
                  <a:srgbClr val="D24717"/>
                </a:solidFill>
                <a:latin typeface="Arial"/>
                <a:cs typeface="Arial"/>
              </a:rPr>
              <a:t>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659" y="5424017"/>
            <a:ext cx="4370070" cy="665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spc="-30" dirty="0">
                <a:latin typeface="Georgia"/>
                <a:cs typeface="Georgia"/>
              </a:rPr>
              <a:t>Fertilisation </a:t>
            </a:r>
            <a:r>
              <a:rPr sz="1600" spc="-20" dirty="0">
                <a:latin typeface="Georgia"/>
                <a:cs typeface="Georgia"/>
              </a:rPr>
              <a:t>is </a:t>
            </a:r>
            <a:r>
              <a:rPr sz="1600" spc="-30" dirty="0">
                <a:latin typeface="Georgia"/>
                <a:cs typeface="Georgia"/>
              </a:rPr>
              <a:t>usually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35" dirty="0">
                <a:latin typeface="Georgia"/>
                <a:cs typeface="Georgia"/>
              </a:rPr>
              <a:t>external.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-40" dirty="0">
                <a:latin typeface="Georgia"/>
                <a:cs typeface="Georgia"/>
              </a:rPr>
              <a:t>Development </a:t>
            </a:r>
            <a:r>
              <a:rPr sz="1600" spc="-20" dirty="0">
                <a:latin typeface="Georgia"/>
                <a:cs typeface="Georgia"/>
              </a:rPr>
              <a:t>is </a:t>
            </a:r>
            <a:r>
              <a:rPr sz="1600" spc="-25" dirty="0">
                <a:latin typeface="Georgia"/>
                <a:cs typeface="Georgia"/>
              </a:rPr>
              <a:t>indirect </a:t>
            </a:r>
            <a:r>
              <a:rPr sz="1600" spc="-15" dirty="0">
                <a:latin typeface="Georgia"/>
                <a:cs typeface="Georgia"/>
              </a:rPr>
              <a:t>with </a:t>
            </a:r>
            <a:r>
              <a:rPr sz="1600" spc="-30" dirty="0">
                <a:latin typeface="Georgia"/>
                <a:cs typeface="Georgia"/>
              </a:rPr>
              <a:t>free-swimming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larva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0" y="914400"/>
            <a:ext cx="1724025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3505200"/>
            <a:ext cx="2057400" cy="1809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70828" y="5603240"/>
            <a:ext cx="2821305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05"/>
              </a:spcBef>
            </a:pPr>
            <a:r>
              <a:rPr sz="1100" spc="-5" dirty="0">
                <a:solidFill>
                  <a:srgbClr val="373737"/>
                </a:solidFill>
                <a:latin typeface="kiloji"/>
                <a:cs typeface="kiloji"/>
              </a:rPr>
              <a:t>Examples </a:t>
            </a: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of </a:t>
            </a:r>
            <a:r>
              <a:rPr sz="1100" spc="-5" dirty="0">
                <a:solidFill>
                  <a:srgbClr val="373737"/>
                </a:solidFill>
                <a:latin typeface="kiloji"/>
                <a:cs typeface="kiloji"/>
              </a:rPr>
              <a:t>Echinodermata </a:t>
            </a: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: (a)</a:t>
            </a:r>
            <a:r>
              <a:rPr sz="1100" spc="-60" dirty="0">
                <a:solidFill>
                  <a:srgbClr val="373737"/>
                </a:solidFill>
                <a:latin typeface="kiloji"/>
                <a:cs typeface="kiloji"/>
              </a:rPr>
              <a:t> </a:t>
            </a:r>
            <a:r>
              <a:rPr sz="1100" spc="-5" dirty="0">
                <a:solidFill>
                  <a:srgbClr val="373737"/>
                </a:solidFill>
                <a:latin typeface="kiloji"/>
                <a:cs typeface="kiloji"/>
              </a:rPr>
              <a:t>Asterias</a:t>
            </a:r>
            <a:endParaRPr sz="1100">
              <a:latin typeface="kiloji"/>
              <a:cs typeface="kiloji"/>
            </a:endParaRPr>
          </a:p>
          <a:p>
            <a:pPr marL="12700">
              <a:lnSpc>
                <a:spcPts val="1290"/>
              </a:lnSpc>
            </a:pP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(b)</a:t>
            </a:r>
            <a:r>
              <a:rPr sz="1100" spc="-30" dirty="0">
                <a:solidFill>
                  <a:srgbClr val="373737"/>
                </a:solidFill>
                <a:latin typeface="kiloji"/>
                <a:cs typeface="kiloji"/>
              </a:rPr>
              <a:t> </a:t>
            </a: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Ophiura</a:t>
            </a:r>
            <a:endParaRPr sz="1100">
              <a:latin typeface="kiloji"/>
              <a:cs typeface="kiloj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13943"/>
            <a:ext cx="48228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70" dirty="0"/>
              <a:t>PHYLUM </a:t>
            </a:r>
            <a:r>
              <a:rPr spc="-180" dirty="0">
                <a:latin typeface="Arial"/>
                <a:cs typeface="Arial"/>
              </a:rPr>
              <a:t>–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spc="-395" dirty="0"/>
              <a:t>HEMICHORDATA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39925"/>
            <a:ext cx="4761230" cy="451548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86385" marR="5080" indent="-274320">
              <a:lnSpc>
                <a:spcPct val="90000"/>
              </a:lnSpc>
              <a:spcBef>
                <a:spcPts val="359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60" dirty="0">
                <a:latin typeface="Georgia"/>
                <a:cs typeface="Georgia"/>
              </a:rPr>
              <a:t>Hemichordata </a:t>
            </a:r>
            <a:r>
              <a:rPr sz="2200" spc="-5" dirty="0">
                <a:latin typeface="Georgia"/>
                <a:cs typeface="Georgia"/>
              </a:rPr>
              <a:t>was </a:t>
            </a:r>
            <a:r>
              <a:rPr sz="2200" spc="-20" dirty="0">
                <a:latin typeface="Georgia"/>
                <a:cs typeface="Georgia"/>
              </a:rPr>
              <a:t>earlier </a:t>
            </a:r>
            <a:r>
              <a:rPr sz="2200" spc="-30" dirty="0">
                <a:latin typeface="Georgia"/>
                <a:cs typeface="Georgia"/>
              </a:rPr>
              <a:t>considered  </a:t>
            </a:r>
            <a:r>
              <a:rPr sz="2200" spc="-25" dirty="0">
                <a:latin typeface="Georgia"/>
                <a:cs typeface="Georgia"/>
              </a:rPr>
              <a:t>as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60" dirty="0">
                <a:latin typeface="Georgia"/>
                <a:cs typeface="Georgia"/>
              </a:rPr>
              <a:t>sub-phylum </a:t>
            </a:r>
            <a:r>
              <a:rPr sz="2200" spc="-40" dirty="0">
                <a:latin typeface="Georgia"/>
                <a:cs typeface="Georgia"/>
              </a:rPr>
              <a:t>under </a:t>
            </a:r>
            <a:r>
              <a:rPr sz="2200" spc="-65" dirty="0">
                <a:latin typeface="Georgia"/>
                <a:cs typeface="Georgia"/>
              </a:rPr>
              <a:t>phylum  Chordata. </a:t>
            </a:r>
            <a:r>
              <a:rPr sz="2200" spc="-60" dirty="0">
                <a:latin typeface="Georgia"/>
                <a:cs typeface="Georgia"/>
              </a:rPr>
              <a:t>But </a:t>
            </a:r>
            <a:r>
              <a:rPr sz="2200" spc="-15" dirty="0">
                <a:latin typeface="Georgia"/>
                <a:cs typeface="Georgia"/>
              </a:rPr>
              <a:t>now </a:t>
            </a:r>
            <a:r>
              <a:rPr sz="2200" spc="-25" dirty="0">
                <a:latin typeface="Georgia"/>
                <a:cs typeface="Georgia"/>
              </a:rPr>
              <a:t>it </a:t>
            </a:r>
            <a:r>
              <a:rPr sz="2200" spc="-20" dirty="0">
                <a:latin typeface="Georgia"/>
                <a:cs typeface="Georgia"/>
              </a:rPr>
              <a:t>is </a:t>
            </a:r>
            <a:r>
              <a:rPr sz="2200" spc="-35" dirty="0">
                <a:latin typeface="Georgia"/>
                <a:cs typeface="Georgia"/>
              </a:rPr>
              <a:t>placed </a:t>
            </a:r>
            <a:r>
              <a:rPr sz="2200" spc="-25" dirty="0">
                <a:latin typeface="Georgia"/>
                <a:cs typeface="Georgia"/>
              </a:rPr>
              <a:t>as </a:t>
            </a:r>
            <a:r>
              <a:rPr sz="2200" spc="-40" dirty="0">
                <a:latin typeface="Georgia"/>
                <a:cs typeface="Georgia"/>
              </a:rPr>
              <a:t>a  </a:t>
            </a:r>
            <a:r>
              <a:rPr sz="2200" spc="-25" dirty="0">
                <a:latin typeface="Georgia"/>
                <a:cs typeface="Georgia"/>
              </a:rPr>
              <a:t>separate </a:t>
            </a:r>
            <a:r>
              <a:rPr sz="2200" spc="-65" dirty="0">
                <a:latin typeface="Georgia"/>
                <a:cs typeface="Georgia"/>
              </a:rPr>
              <a:t>phylum </a:t>
            </a:r>
            <a:r>
              <a:rPr sz="2200" spc="-40" dirty="0">
                <a:latin typeface="Georgia"/>
                <a:cs typeface="Georgia"/>
              </a:rPr>
              <a:t>under </a:t>
            </a:r>
            <a:r>
              <a:rPr sz="2200" spc="-45" dirty="0">
                <a:latin typeface="Georgia"/>
                <a:cs typeface="Georgia"/>
              </a:rPr>
              <a:t>non-chordata</a:t>
            </a:r>
            <a:endParaRPr sz="2200">
              <a:latin typeface="Georgia"/>
              <a:cs typeface="Georgia"/>
            </a:endParaRPr>
          </a:p>
          <a:p>
            <a:pPr marL="286385" marR="86995" indent="-274320">
              <a:lnSpc>
                <a:spcPts val="2380"/>
              </a:lnSpc>
              <a:spcBef>
                <a:spcPts val="630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45" dirty="0">
                <a:latin typeface="Georgia"/>
                <a:cs typeface="Georgia"/>
              </a:rPr>
              <a:t>The </a:t>
            </a:r>
            <a:r>
              <a:rPr sz="2200" spc="-35" dirty="0">
                <a:latin typeface="Georgia"/>
                <a:cs typeface="Georgia"/>
              </a:rPr>
              <a:t>body </a:t>
            </a:r>
            <a:r>
              <a:rPr sz="2200" spc="-25" dirty="0">
                <a:latin typeface="Georgia"/>
                <a:cs typeface="Georgia"/>
              </a:rPr>
              <a:t>is </a:t>
            </a:r>
            <a:r>
              <a:rPr sz="2200" spc="-35" dirty="0">
                <a:latin typeface="Georgia"/>
                <a:cs typeface="Georgia"/>
              </a:rPr>
              <a:t>cylindrical </a:t>
            </a:r>
            <a:r>
              <a:rPr sz="2200" spc="-60" dirty="0">
                <a:latin typeface="Georgia"/>
                <a:cs typeface="Georgia"/>
              </a:rPr>
              <a:t>and </a:t>
            </a:r>
            <a:r>
              <a:rPr sz="2200" spc="-25" dirty="0">
                <a:latin typeface="Georgia"/>
                <a:cs typeface="Georgia"/>
              </a:rPr>
              <a:t>is  </a:t>
            </a:r>
            <a:r>
              <a:rPr sz="2200" spc="-35" dirty="0">
                <a:latin typeface="Georgia"/>
                <a:cs typeface="Georgia"/>
              </a:rPr>
              <a:t>composed </a:t>
            </a:r>
            <a:r>
              <a:rPr sz="2200" spc="-40" dirty="0">
                <a:latin typeface="Georgia"/>
                <a:cs typeface="Georgia"/>
              </a:rPr>
              <a:t>of </a:t>
            </a:r>
            <a:r>
              <a:rPr sz="2200" spc="-65" dirty="0">
                <a:latin typeface="Georgia"/>
                <a:cs typeface="Georgia"/>
              </a:rPr>
              <a:t>an </a:t>
            </a:r>
            <a:r>
              <a:rPr sz="2200" spc="-25" dirty="0">
                <a:latin typeface="Georgia"/>
                <a:cs typeface="Georgia"/>
              </a:rPr>
              <a:t>anterior </a:t>
            </a:r>
            <a:r>
              <a:rPr sz="2200" spc="-40" dirty="0">
                <a:latin typeface="Georgia"/>
                <a:cs typeface="Georgia"/>
              </a:rPr>
              <a:t>proboscis, a  </a:t>
            </a:r>
            <a:r>
              <a:rPr sz="2200" spc="-25" dirty="0">
                <a:latin typeface="Georgia"/>
                <a:cs typeface="Georgia"/>
              </a:rPr>
              <a:t>collar </a:t>
            </a:r>
            <a:r>
              <a:rPr sz="2200" spc="-60" dirty="0">
                <a:latin typeface="Georgia"/>
                <a:cs typeface="Georgia"/>
              </a:rPr>
              <a:t>and </a:t>
            </a:r>
            <a:r>
              <a:rPr sz="2200" spc="-40" dirty="0">
                <a:latin typeface="Georgia"/>
                <a:cs typeface="Georgia"/>
              </a:rPr>
              <a:t>a long trunk</a:t>
            </a:r>
            <a:r>
              <a:rPr sz="2200" spc="-70" dirty="0">
                <a:latin typeface="Georgia"/>
                <a:cs typeface="Georgia"/>
              </a:rPr>
              <a:t> </a:t>
            </a:r>
            <a:r>
              <a:rPr sz="2200" spc="-14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295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40" dirty="0">
                <a:latin typeface="Georgia"/>
                <a:cs typeface="Georgia"/>
              </a:rPr>
              <a:t>Circulatory </a:t>
            </a:r>
            <a:r>
              <a:rPr sz="2200" spc="-30" dirty="0">
                <a:latin typeface="Georgia"/>
                <a:cs typeface="Georgia"/>
              </a:rPr>
              <a:t>system </a:t>
            </a:r>
            <a:r>
              <a:rPr sz="2200" spc="-20" dirty="0">
                <a:latin typeface="Georgia"/>
                <a:cs typeface="Georgia"/>
              </a:rPr>
              <a:t>is </a:t>
            </a:r>
            <a:r>
              <a:rPr sz="2200" spc="-35" dirty="0">
                <a:latin typeface="Georgia"/>
                <a:cs typeface="Georgia"/>
              </a:rPr>
              <a:t>of </a:t>
            </a:r>
            <a:r>
              <a:rPr sz="2200" spc="-30" dirty="0">
                <a:latin typeface="Georgia"/>
                <a:cs typeface="Georgia"/>
              </a:rPr>
              <a:t>open</a:t>
            </a:r>
            <a:r>
              <a:rPr sz="2200" spc="-100" dirty="0">
                <a:latin typeface="Georgia"/>
                <a:cs typeface="Georgia"/>
              </a:rPr>
              <a:t> </a:t>
            </a:r>
            <a:r>
              <a:rPr sz="2200" spc="-40" dirty="0">
                <a:latin typeface="Georgia"/>
                <a:cs typeface="Georgia"/>
              </a:rPr>
              <a:t>type.</a:t>
            </a:r>
            <a:endParaRPr sz="22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50" dirty="0">
                <a:latin typeface="Georgia"/>
                <a:cs typeface="Georgia"/>
              </a:rPr>
              <a:t>Respiration </a:t>
            </a:r>
            <a:r>
              <a:rPr sz="2200" spc="-25" dirty="0">
                <a:latin typeface="Georgia"/>
                <a:cs typeface="Georgia"/>
              </a:rPr>
              <a:t>takes </a:t>
            </a:r>
            <a:r>
              <a:rPr sz="2200" spc="-30" dirty="0">
                <a:latin typeface="Georgia"/>
                <a:cs typeface="Georgia"/>
              </a:rPr>
              <a:t>place </a:t>
            </a:r>
            <a:r>
              <a:rPr sz="2200" spc="-50" dirty="0">
                <a:latin typeface="Georgia"/>
                <a:cs typeface="Georgia"/>
              </a:rPr>
              <a:t>through</a:t>
            </a:r>
            <a:r>
              <a:rPr sz="2200" spc="-35" dirty="0">
                <a:latin typeface="Georgia"/>
                <a:cs typeface="Georgia"/>
              </a:rPr>
              <a:t> </a:t>
            </a:r>
            <a:r>
              <a:rPr sz="2200" spc="-55" dirty="0">
                <a:latin typeface="Georgia"/>
                <a:cs typeface="Georgia"/>
              </a:rPr>
              <a:t>gills.</a:t>
            </a:r>
            <a:endParaRPr sz="22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45" dirty="0">
                <a:latin typeface="Georgia"/>
                <a:cs typeface="Georgia"/>
              </a:rPr>
              <a:t>Excretory organ </a:t>
            </a:r>
            <a:r>
              <a:rPr sz="2200" spc="-25" dirty="0">
                <a:latin typeface="Georgia"/>
                <a:cs typeface="Georgia"/>
              </a:rPr>
              <a:t>is proboscis</a:t>
            </a:r>
            <a:r>
              <a:rPr sz="2200" spc="-40" dirty="0">
                <a:latin typeface="Georgia"/>
                <a:cs typeface="Georgia"/>
              </a:rPr>
              <a:t> </a:t>
            </a:r>
            <a:r>
              <a:rPr sz="2200" spc="-70" dirty="0">
                <a:latin typeface="Georgia"/>
                <a:cs typeface="Georgia"/>
              </a:rPr>
              <a:t>gland.</a:t>
            </a:r>
            <a:endParaRPr sz="22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340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55" dirty="0">
                <a:latin typeface="Georgia"/>
                <a:cs typeface="Georgia"/>
              </a:rPr>
              <a:t>Sexes </a:t>
            </a:r>
            <a:r>
              <a:rPr sz="2200" spc="-25" dirty="0">
                <a:latin typeface="Georgia"/>
                <a:cs typeface="Georgia"/>
              </a:rPr>
              <a:t>are </a:t>
            </a:r>
            <a:r>
              <a:rPr sz="2200" spc="-40" dirty="0">
                <a:latin typeface="Georgia"/>
                <a:cs typeface="Georgia"/>
              </a:rPr>
              <a:t>separate.</a:t>
            </a:r>
            <a:endParaRPr sz="22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45" dirty="0">
                <a:latin typeface="Georgia"/>
                <a:cs typeface="Georgia"/>
              </a:rPr>
              <a:t>Fertilisation </a:t>
            </a:r>
            <a:r>
              <a:rPr sz="2200" spc="-25" dirty="0">
                <a:latin typeface="Georgia"/>
                <a:cs typeface="Georgia"/>
              </a:rPr>
              <a:t>is</a:t>
            </a:r>
            <a:r>
              <a:rPr sz="2200" spc="-30" dirty="0">
                <a:latin typeface="Georgia"/>
                <a:cs typeface="Georgia"/>
              </a:rPr>
              <a:t> </a:t>
            </a:r>
            <a:r>
              <a:rPr sz="2200" spc="-45" dirty="0">
                <a:latin typeface="Georgia"/>
                <a:cs typeface="Georgia"/>
              </a:rPr>
              <a:t>external.</a:t>
            </a:r>
            <a:endParaRPr sz="22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50" dirty="0">
                <a:latin typeface="Georgia"/>
                <a:cs typeface="Georgia"/>
              </a:rPr>
              <a:t>Development </a:t>
            </a:r>
            <a:r>
              <a:rPr sz="2200" spc="-25" dirty="0">
                <a:latin typeface="Georgia"/>
                <a:cs typeface="Georgia"/>
              </a:rPr>
              <a:t>is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45" dirty="0">
                <a:latin typeface="Georgia"/>
                <a:cs typeface="Georgia"/>
              </a:rPr>
              <a:t>indirect.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200" y="1066800"/>
            <a:ext cx="775334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32829" y="4146930"/>
            <a:ext cx="9372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Balanoglossus</a:t>
            </a:r>
            <a:endParaRPr sz="1100">
              <a:latin typeface="kiloji"/>
              <a:cs typeface="kiloj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13943"/>
            <a:ext cx="38614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70" dirty="0"/>
              <a:t>PHYLUM </a:t>
            </a:r>
            <a:r>
              <a:rPr spc="-180" dirty="0">
                <a:latin typeface="Arial"/>
                <a:cs typeface="Arial"/>
              </a:rPr>
              <a:t>–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spc="-425" dirty="0"/>
              <a:t>CHORDATA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39925"/>
            <a:ext cx="3975100" cy="4119879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86385" marR="5080" indent="-274320">
              <a:lnSpc>
                <a:spcPct val="90000"/>
              </a:lnSpc>
              <a:spcBef>
                <a:spcPts val="359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65" dirty="0">
                <a:latin typeface="Georgia"/>
                <a:cs typeface="Georgia"/>
              </a:rPr>
              <a:t>Animals </a:t>
            </a:r>
            <a:r>
              <a:rPr sz="2200" spc="-45" dirty="0">
                <a:latin typeface="Georgia"/>
                <a:cs typeface="Georgia"/>
              </a:rPr>
              <a:t>belonging </a:t>
            </a:r>
            <a:r>
              <a:rPr sz="2200" spc="-35" dirty="0">
                <a:latin typeface="Georgia"/>
                <a:cs typeface="Georgia"/>
              </a:rPr>
              <a:t>to </a:t>
            </a:r>
            <a:r>
              <a:rPr sz="2200" spc="-65" dirty="0">
                <a:latin typeface="Georgia"/>
                <a:cs typeface="Georgia"/>
              </a:rPr>
              <a:t>phylum  </a:t>
            </a:r>
            <a:r>
              <a:rPr sz="2200" spc="-55" dirty="0">
                <a:latin typeface="Georgia"/>
                <a:cs typeface="Georgia"/>
              </a:rPr>
              <a:t>Chordata </a:t>
            </a:r>
            <a:r>
              <a:rPr sz="2200" spc="-25" dirty="0">
                <a:latin typeface="Georgia"/>
                <a:cs typeface="Georgia"/>
              </a:rPr>
              <a:t>are </a:t>
            </a:r>
            <a:r>
              <a:rPr sz="2200" spc="-50" dirty="0">
                <a:latin typeface="Georgia"/>
                <a:cs typeface="Georgia"/>
              </a:rPr>
              <a:t>fundamentally  </a:t>
            </a:r>
            <a:r>
              <a:rPr sz="2200" spc="-30" dirty="0">
                <a:latin typeface="Georgia"/>
                <a:cs typeface="Georgia"/>
              </a:rPr>
              <a:t>characterised </a:t>
            </a:r>
            <a:r>
              <a:rPr sz="2200" spc="-25" dirty="0">
                <a:latin typeface="Georgia"/>
                <a:cs typeface="Georgia"/>
              </a:rPr>
              <a:t>by </a:t>
            </a:r>
            <a:r>
              <a:rPr sz="2200" spc="-30" dirty="0">
                <a:latin typeface="Georgia"/>
                <a:cs typeface="Georgia"/>
              </a:rPr>
              <a:t>the </a:t>
            </a:r>
            <a:r>
              <a:rPr sz="2200" spc="-25" dirty="0">
                <a:latin typeface="Georgia"/>
                <a:cs typeface="Georgia"/>
              </a:rPr>
              <a:t>presence  </a:t>
            </a:r>
            <a:r>
              <a:rPr sz="2200" spc="-40" dirty="0">
                <a:latin typeface="Georgia"/>
                <a:cs typeface="Georgia"/>
              </a:rPr>
              <a:t>of a </a:t>
            </a:r>
            <a:r>
              <a:rPr sz="2200" spc="-55" dirty="0">
                <a:latin typeface="Georgia"/>
                <a:cs typeface="Georgia"/>
              </a:rPr>
              <a:t>notochord, </a:t>
            </a:r>
            <a:r>
              <a:rPr sz="2200" spc="-40" dirty="0">
                <a:latin typeface="Georgia"/>
                <a:cs typeface="Georgia"/>
              </a:rPr>
              <a:t>a</a:t>
            </a:r>
            <a:r>
              <a:rPr sz="2200" spc="-40" dirty="0">
                <a:solidFill>
                  <a:srgbClr val="CC9900"/>
                </a:solidFill>
                <a:latin typeface="Georgia"/>
                <a:cs typeface="Georgia"/>
              </a:rPr>
              <a:t> </a:t>
            </a:r>
            <a:r>
              <a:rPr sz="2200" u="heavy" spc="-2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2"/>
              </a:rPr>
              <a:t>dorsal </a:t>
            </a:r>
            <a:r>
              <a:rPr sz="2200" u="heavy" spc="-2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2"/>
              </a:rPr>
              <a:t>hollow  </a:t>
            </a:r>
            <a:r>
              <a:rPr sz="2200" u="heavy" spc="-2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2"/>
              </a:rPr>
              <a:t>nerve </a:t>
            </a:r>
            <a:r>
              <a:rPr sz="2200" u="heavy" spc="-3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2"/>
              </a:rPr>
              <a:t>cord</a:t>
            </a:r>
            <a:r>
              <a:rPr sz="2200" spc="-35" dirty="0">
                <a:solidFill>
                  <a:srgbClr val="CC99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2200" spc="-60" dirty="0">
                <a:latin typeface="Georgia"/>
                <a:cs typeface="Georgia"/>
              </a:rPr>
              <a:t>and </a:t>
            </a:r>
            <a:r>
              <a:rPr sz="2200" spc="-35" dirty="0">
                <a:latin typeface="Georgia"/>
                <a:cs typeface="Georgia"/>
              </a:rPr>
              <a:t>paired  pharyngeal </a:t>
            </a:r>
            <a:r>
              <a:rPr sz="2200" spc="-40" dirty="0">
                <a:latin typeface="Georgia"/>
                <a:cs typeface="Georgia"/>
              </a:rPr>
              <a:t>gill </a:t>
            </a:r>
            <a:r>
              <a:rPr sz="2200" spc="-20" dirty="0">
                <a:latin typeface="Georgia"/>
                <a:cs typeface="Georgia"/>
              </a:rPr>
              <a:t>slits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14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286385" marR="168910" indent="-274320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30" dirty="0">
                <a:latin typeface="Georgia"/>
                <a:cs typeface="Georgia"/>
              </a:rPr>
              <a:t>These </a:t>
            </a:r>
            <a:r>
              <a:rPr sz="2200" spc="-25" dirty="0">
                <a:latin typeface="Georgia"/>
                <a:cs typeface="Georgia"/>
              </a:rPr>
              <a:t>are </a:t>
            </a:r>
            <a:r>
              <a:rPr sz="2200" spc="-35" dirty="0">
                <a:latin typeface="Georgia"/>
                <a:cs typeface="Georgia"/>
              </a:rPr>
              <a:t>bilaterally  </a:t>
            </a:r>
            <a:r>
              <a:rPr sz="2200" spc="-45" dirty="0">
                <a:latin typeface="Georgia"/>
                <a:cs typeface="Georgia"/>
              </a:rPr>
              <a:t>symmetrical, </a:t>
            </a:r>
            <a:r>
              <a:rPr sz="2200" spc="-35" dirty="0">
                <a:latin typeface="Georgia"/>
                <a:cs typeface="Georgia"/>
              </a:rPr>
              <a:t>triploblastic,  coelomate </a:t>
            </a:r>
            <a:r>
              <a:rPr sz="2200" spc="-15" dirty="0">
                <a:latin typeface="Georgia"/>
                <a:cs typeface="Georgia"/>
              </a:rPr>
              <a:t>with</a:t>
            </a:r>
            <a:r>
              <a:rPr sz="2200" spc="-90" dirty="0">
                <a:latin typeface="Georgia"/>
                <a:cs typeface="Georgia"/>
              </a:rPr>
              <a:t> </a:t>
            </a:r>
            <a:r>
              <a:rPr sz="2200" spc="-40" dirty="0">
                <a:latin typeface="Georgia"/>
                <a:cs typeface="Georgia"/>
              </a:rPr>
              <a:t>organ-system  </a:t>
            </a:r>
            <a:r>
              <a:rPr sz="2200" spc="-25" dirty="0">
                <a:latin typeface="Georgia"/>
                <a:cs typeface="Georgia"/>
              </a:rPr>
              <a:t>level </a:t>
            </a:r>
            <a:r>
              <a:rPr sz="2200" spc="-40" dirty="0">
                <a:latin typeface="Georgia"/>
                <a:cs typeface="Georgia"/>
              </a:rPr>
              <a:t>of</a:t>
            </a:r>
            <a:r>
              <a:rPr sz="2200" spc="-65" dirty="0">
                <a:latin typeface="Georgia"/>
                <a:cs typeface="Georgia"/>
              </a:rPr>
              <a:t> </a:t>
            </a:r>
            <a:r>
              <a:rPr sz="2200" spc="-50" dirty="0">
                <a:latin typeface="Georgia"/>
                <a:cs typeface="Georgia"/>
              </a:rPr>
              <a:t>organisation.</a:t>
            </a:r>
            <a:endParaRPr sz="2200">
              <a:latin typeface="Georgia"/>
              <a:cs typeface="Georgia"/>
            </a:endParaRPr>
          </a:p>
          <a:p>
            <a:pPr marL="286385" marR="313690" indent="-274320">
              <a:lnSpc>
                <a:spcPct val="87800"/>
              </a:lnSpc>
              <a:spcBef>
                <a:spcPts val="655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35" dirty="0">
                <a:latin typeface="Georgia"/>
                <a:cs typeface="Georgia"/>
              </a:rPr>
              <a:t>They </a:t>
            </a:r>
            <a:r>
              <a:rPr sz="2200" spc="-15" dirty="0">
                <a:latin typeface="Georgia"/>
                <a:cs typeface="Georgia"/>
              </a:rPr>
              <a:t>possess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25" dirty="0">
                <a:latin typeface="Georgia"/>
                <a:cs typeface="Georgia"/>
              </a:rPr>
              <a:t>post </a:t>
            </a:r>
            <a:r>
              <a:rPr sz="2200" spc="-50" dirty="0">
                <a:latin typeface="Georgia"/>
                <a:cs typeface="Georgia"/>
              </a:rPr>
              <a:t>anal </a:t>
            </a:r>
            <a:r>
              <a:rPr sz="2200" spc="-40" dirty="0">
                <a:latin typeface="Georgia"/>
                <a:cs typeface="Georgia"/>
              </a:rPr>
              <a:t>tail  </a:t>
            </a:r>
            <a:r>
              <a:rPr sz="2200" spc="-60" dirty="0">
                <a:latin typeface="Georgia"/>
                <a:cs typeface="Georgia"/>
              </a:rPr>
              <a:t>and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25" dirty="0">
                <a:latin typeface="Georgia"/>
                <a:cs typeface="Georgia"/>
              </a:rPr>
              <a:t>closed </a:t>
            </a:r>
            <a:r>
              <a:rPr sz="2200" spc="-30" dirty="0">
                <a:latin typeface="Georgia"/>
                <a:cs typeface="Georgia"/>
              </a:rPr>
              <a:t>circulatory  </a:t>
            </a:r>
            <a:r>
              <a:rPr sz="2200" spc="-15" dirty="0">
                <a:latin typeface="Georgia"/>
                <a:cs typeface="Georgia"/>
              </a:rPr>
              <a:t>system</a:t>
            </a:r>
            <a:r>
              <a:rPr sz="2200" spc="-15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0" y="1371600"/>
            <a:ext cx="3031873" cy="1619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99428" y="3430651"/>
            <a:ext cx="2011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Times New Roman"/>
                <a:cs typeface="Times New Roman"/>
              </a:rPr>
              <a:t>Chordata</a:t>
            </a:r>
            <a:r>
              <a:rPr sz="1800" spc="-75" dirty="0">
                <a:latin typeface="Times New Roman"/>
                <a:cs typeface="Times New Roman"/>
              </a:rPr>
              <a:t> characteristics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13943"/>
            <a:ext cx="45948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0" dirty="0"/>
              <a:t>BASIS </a:t>
            </a:r>
            <a:r>
              <a:rPr spc="-335" dirty="0"/>
              <a:t>OF</a:t>
            </a:r>
            <a:r>
              <a:rPr spc="-155" dirty="0"/>
              <a:t> </a:t>
            </a:r>
            <a:r>
              <a:rPr spc="-335" dirty="0"/>
              <a:t>CLASSIFICATION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524000"/>
            <a:ext cx="83820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76122"/>
            <a:ext cx="6828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65" dirty="0">
                <a:latin typeface="Georgia"/>
                <a:cs typeface="Georgia"/>
              </a:rPr>
              <a:t>Comparison </a:t>
            </a:r>
            <a:r>
              <a:rPr sz="2800" b="0" spc="-45" dirty="0">
                <a:latin typeface="Georgia"/>
                <a:cs typeface="Georgia"/>
              </a:rPr>
              <a:t>of </a:t>
            </a:r>
            <a:r>
              <a:rPr sz="2800" b="0" spc="-60" dirty="0">
                <a:latin typeface="Georgia"/>
                <a:cs typeface="Georgia"/>
              </a:rPr>
              <a:t>Chordates </a:t>
            </a:r>
            <a:r>
              <a:rPr sz="2800" b="0" spc="-70" dirty="0">
                <a:latin typeface="Georgia"/>
                <a:cs typeface="Georgia"/>
              </a:rPr>
              <a:t>and</a:t>
            </a:r>
            <a:r>
              <a:rPr sz="2800" b="0" spc="-120" dirty="0">
                <a:latin typeface="Georgia"/>
                <a:cs typeface="Georgia"/>
              </a:rPr>
              <a:t> </a:t>
            </a:r>
            <a:r>
              <a:rPr sz="2800" b="0" spc="-65" dirty="0">
                <a:latin typeface="Georgia"/>
                <a:cs typeface="Georgia"/>
              </a:rPr>
              <a:t>Non-chordates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pc="-50" dirty="0"/>
              <a:t>Chordates</a:t>
            </a:r>
          </a:p>
          <a:p>
            <a:pPr marL="286385" indent="-274320" algn="just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b="0" spc="-60" dirty="0">
                <a:solidFill>
                  <a:srgbClr val="000000"/>
                </a:solidFill>
                <a:latin typeface="Georgia"/>
                <a:cs typeface="Georgia"/>
              </a:rPr>
              <a:t>Notochord</a:t>
            </a:r>
            <a:r>
              <a:rPr sz="2600" b="0" spc="-114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600" b="0" spc="-20" dirty="0">
                <a:solidFill>
                  <a:srgbClr val="000000"/>
                </a:solidFill>
                <a:latin typeface="Georgia"/>
                <a:cs typeface="Georgia"/>
              </a:rPr>
              <a:t>present</a:t>
            </a:r>
            <a:endParaRPr sz="2600">
              <a:latin typeface="Georgia"/>
              <a:cs typeface="Georgia"/>
            </a:endParaRPr>
          </a:p>
          <a:p>
            <a:pPr marL="286385" marR="701040" indent="-274320" algn="just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b="0" spc="-60" dirty="0">
                <a:solidFill>
                  <a:srgbClr val="000000"/>
                </a:solidFill>
                <a:latin typeface="Georgia"/>
                <a:cs typeface="Georgia"/>
              </a:rPr>
              <a:t>Central </a:t>
            </a:r>
            <a:r>
              <a:rPr sz="2600" b="0" spc="-30" dirty="0">
                <a:solidFill>
                  <a:srgbClr val="000000"/>
                </a:solidFill>
                <a:latin typeface="Georgia"/>
                <a:cs typeface="Georgia"/>
              </a:rPr>
              <a:t>nervous  </a:t>
            </a:r>
            <a:r>
              <a:rPr sz="2600" b="0" spc="-35" dirty="0">
                <a:solidFill>
                  <a:srgbClr val="000000"/>
                </a:solidFill>
                <a:latin typeface="Georgia"/>
                <a:cs typeface="Georgia"/>
              </a:rPr>
              <a:t>system </a:t>
            </a:r>
            <a:r>
              <a:rPr sz="2600" b="0" spc="-25" dirty="0">
                <a:solidFill>
                  <a:srgbClr val="000000"/>
                </a:solidFill>
                <a:latin typeface="Georgia"/>
                <a:cs typeface="Georgia"/>
              </a:rPr>
              <a:t>is </a:t>
            </a:r>
            <a:r>
              <a:rPr sz="2600" b="0" spc="-45" dirty="0">
                <a:solidFill>
                  <a:srgbClr val="000000"/>
                </a:solidFill>
                <a:latin typeface="Georgia"/>
                <a:cs typeface="Georgia"/>
              </a:rPr>
              <a:t>dorsal,  </a:t>
            </a:r>
            <a:r>
              <a:rPr sz="2600" b="0" spc="-20" dirty="0">
                <a:solidFill>
                  <a:srgbClr val="000000"/>
                </a:solidFill>
                <a:latin typeface="Georgia"/>
                <a:cs typeface="Georgia"/>
              </a:rPr>
              <a:t>hollow </a:t>
            </a:r>
            <a:r>
              <a:rPr sz="2600" b="0" spc="-60" dirty="0">
                <a:solidFill>
                  <a:srgbClr val="000000"/>
                </a:solidFill>
                <a:latin typeface="Georgia"/>
                <a:cs typeface="Georgia"/>
              </a:rPr>
              <a:t>and</a:t>
            </a:r>
            <a:r>
              <a:rPr sz="2600" b="0" spc="-2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600" b="0" spc="-40" dirty="0">
                <a:solidFill>
                  <a:srgbClr val="000000"/>
                </a:solidFill>
                <a:latin typeface="Georgia"/>
                <a:cs typeface="Georgia"/>
              </a:rPr>
              <a:t>single</a:t>
            </a:r>
            <a:endParaRPr sz="2600">
              <a:latin typeface="Georgia"/>
              <a:cs typeface="Georgia"/>
            </a:endParaRPr>
          </a:p>
          <a:p>
            <a:pPr marL="286385" marR="5080" indent="-274320" algn="just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b="0" spc="-50" dirty="0">
                <a:solidFill>
                  <a:srgbClr val="000000"/>
                </a:solidFill>
                <a:latin typeface="Georgia"/>
                <a:cs typeface="Georgia"/>
              </a:rPr>
              <a:t>Pharynx </a:t>
            </a:r>
            <a:r>
              <a:rPr sz="2600" b="0" spc="-30" dirty="0">
                <a:solidFill>
                  <a:srgbClr val="000000"/>
                </a:solidFill>
                <a:latin typeface="Georgia"/>
                <a:cs typeface="Georgia"/>
              </a:rPr>
              <a:t>perforated </a:t>
            </a:r>
            <a:r>
              <a:rPr sz="2600" b="0" spc="-225" dirty="0">
                <a:solidFill>
                  <a:srgbClr val="000000"/>
                </a:solidFill>
                <a:latin typeface="Georgia"/>
                <a:cs typeface="Georgia"/>
              </a:rPr>
              <a:t>by  </a:t>
            </a:r>
            <a:r>
              <a:rPr sz="2600" b="0" spc="-45" dirty="0">
                <a:solidFill>
                  <a:srgbClr val="000000"/>
                </a:solidFill>
                <a:latin typeface="Georgia"/>
                <a:cs typeface="Georgia"/>
              </a:rPr>
              <a:t>gill</a:t>
            </a:r>
            <a:r>
              <a:rPr sz="2600" b="0" spc="-8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600" b="0" spc="-50" dirty="0">
                <a:solidFill>
                  <a:srgbClr val="000000"/>
                </a:solidFill>
                <a:latin typeface="Georgia"/>
                <a:cs typeface="Georgia"/>
              </a:rPr>
              <a:t>slits.</a:t>
            </a:r>
            <a:endParaRPr sz="2600">
              <a:latin typeface="Georgia"/>
              <a:cs typeface="Georgia"/>
            </a:endParaRPr>
          </a:p>
          <a:p>
            <a:pPr marL="286385" indent="-274320" algn="just">
              <a:lnSpc>
                <a:spcPct val="100000"/>
              </a:lnSpc>
              <a:spcBef>
                <a:spcPts val="245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b="0" spc="-75" dirty="0">
                <a:solidFill>
                  <a:srgbClr val="000000"/>
                </a:solidFill>
                <a:latin typeface="Georgia"/>
                <a:cs typeface="Georgia"/>
              </a:rPr>
              <a:t>Heart </a:t>
            </a:r>
            <a:r>
              <a:rPr sz="2600" b="0" spc="-25" dirty="0">
                <a:solidFill>
                  <a:srgbClr val="000000"/>
                </a:solidFill>
                <a:latin typeface="Georgia"/>
                <a:cs typeface="Georgia"/>
              </a:rPr>
              <a:t>is</a:t>
            </a:r>
            <a:r>
              <a:rPr sz="2600" b="0" spc="-6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600" b="0" spc="-55" dirty="0">
                <a:solidFill>
                  <a:srgbClr val="000000"/>
                </a:solidFill>
                <a:latin typeface="Georgia"/>
                <a:cs typeface="Georgia"/>
              </a:rPr>
              <a:t>ventral.</a:t>
            </a:r>
            <a:endParaRPr sz="2600">
              <a:latin typeface="Georgia"/>
              <a:cs typeface="Georgia"/>
            </a:endParaRPr>
          </a:p>
          <a:p>
            <a:pPr marL="286385" marR="104139" indent="-274320" algn="just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b="0" spc="-125" dirty="0">
                <a:solidFill>
                  <a:srgbClr val="000000"/>
                </a:solidFill>
                <a:latin typeface="Georgia"/>
                <a:cs typeface="Georgia"/>
              </a:rPr>
              <a:t>A </a:t>
            </a:r>
            <a:r>
              <a:rPr sz="2600" b="0" spc="-50" dirty="0">
                <a:solidFill>
                  <a:srgbClr val="000000"/>
                </a:solidFill>
                <a:latin typeface="Georgia"/>
                <a:cs typeface="Georgia"/>
              </a:rPr>
              <a:t>post-anal </a:t>
            </a:r>
            <a:r>
              <a:rPr sz="2600" b="0" spc="-25" dirty="0">
                <a:solidFill>
                  <a:srgbClr val="000000"/>
                </a:solidFill>
                <a:latin typeface="Georgia"/>
                <a:cs typeface="Georgia"/>
              </a:rPr>
              <a:t>part </a:t>
            </a:r>
            <a:r>
              <a:rPr sz="2600" b="0" spc="-55" dirty="0">
                <a:solidFill>
                  <a:srgbClr val="000000"/>
                </a:solidFill>
                <a:latin typeface="Georgia"/>
                <a:cs typeface="Georgia"/>
              </a:rPr>
              <a:t>(tail)  </a:t>
            </a:r>
            <a:r>
              <a:rPr sz="2600" b="0" spc="-25" dirty="0">
                <a:solidFill>
                  <a:srgbClr val="000000"/>
                </a:solidFill>
                <a:latin typeface="Georgia"/>
                <a:cs typeface="Georgia"/>
              </a:rPr>
              <a:t>is</a:t>
            </a:r>
            <a:r>
              <a:rPr sz="2600" b="0" spc="-7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600" b="0" spc="-35" dirty="0">
                <a:solidFill>
                  <a:srgbClr val="000000"/>
                </a:solidFill>
                <a:latin typeface="Georgia"/>
                <a:cs typeface="Georgia"/>
              </a:rPr>
              <a:t>present.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pc="-15" dirty="0"/>
              <a:t>Non-chordates</a:t>
            </a:r>
          </a:p>
          <a:p>
            <a:pPr marL="287020" indent="-274955">
              <a:lnSpc>
                <a:spcPct val="100000"/>
              </a:lnSpc>
              <a:spcBef>
                <a:spcPts val="1015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655" algn="l"/>
              </a:tabLst>
            </a:pPr>
            <a:r>
              <a:rPr sz="2600" b="0" spc="-60" dirty="0">
                <a:solidFill>
                  <a:srgbClr val="000000"/>
                </a:solidFill>
                <a:latin typeface="Georgia"/>
                <a:cs typeface="Georgia"/>
              </a:rPr>
              <a:t>Notochord</a:t>
            </a:r>
            <a:r>
              <a:rPr sz="2600" b="0" spc="-10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600" b="0" spc="-30" dirty="0">
                <a:solidFill>
                  <a:srgbClr val="000000"/>
                </a:solidFill>
                <a:latin typeface="Georgia"/>
                <a:cs typeface="Georgia"/>
              </a:rPr>
              <a:t>absent</a:t>
            </a:r>
            <a:endParaRPr sz="2600">
              <a:latin typeface="Georgia"/>
              <a:cs typeface="Georgia"/>
            </a:endParaRPr>
          </a:p>
          <a:p>
            <a:pPr marL="287020" marR="48260" indent="-27495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655" algn="l"/>
              </a:tabLst>
            </a:pPr>
            <a:r>
              <a:rPr sz="2600" b="0" spc="-60" dirty="0">
                <a:solidFill>
                  <a:srgbClr val="000000"/>
                </a:solidFill>
                <a:latin typeface="Georgia"/>
                <a:cs typeface="Georgia"/>
              </a:rPr>
              <a:t>Central </a:t>
            </a:r>
            <a:r>
              <a:rPr sz="2600" b="0" spc="-25" dirty="0">
                <a:solidFill>
                  <a:srgbClr val="000000"/>
                </a:solidFill>
                <a:latin typeface="Georgia"/>
                <a:cs typeface="Georgia"/>
              </a:rPr>
              <a:t>nervous  </a:t>
            </a:r>
            <a:r>
              <a:rPr sz="2600" b="0" spc="-35" dirty="0">
                <a:solidFill>
                  <a:srgbClr val="000000"/>
                </a:solidFill>
                <a:latin typeface="Georgia"/>
                <a:cs typeface="Georgia"/>
              </a:rPr>
              <a:t>system </a:t>
            </a:r>
            <a:r>
              <a:rPr sz="2600" b="0" spc="-25" dirty="0">
                <a:solidFill>
                  <a:srgbClr val="000000"/>
                </a:solidFill>
                <a:latin typeface="Georgia"/>
                <a:cs typeface="Georgia"/>
              </a:rPr>
              <a:t>is </a:t>
            </a:r>
            <a:r>
              <a:rPr sz="2600" b="0" spc="-55" dirty="0">
                <a:solidFill>
                  <a:srgbClr val="000000"/>
                </a:solidFill>
                <a:latin typeface="Georgia"/>
                <a:cs typeface="Georgia"/>
              </a:rPr>
              <a:t>ventral,</a:t>
            </a:r>
            <a:r>
              <a:rPr sz="2600" b="0" spc="-17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600" b="0" spc="-30" dirty="0">
                <a:solidFill>
                  <a:srgbClr val="000000"/>
                </a:solidFill>
                <a:latin typeface="Georgia"/>
                <a:cs typeface="Georgia"/>
              </a:rPr>
              <a:t>solid  </a:t>
            </a:r>
            <a:r>
              <a:rPr sz="2600" b="0" spc="-60" dirty="0">
                <a:solidFill>
                  <a:srgbClr val="000000"/>
                </a:solidFill>
                <a:latin typeface="Georgia"/>
                <a:cs typeface="Georgia"/>
              </a:rPr>
              <a:t>and</a:t>
            </a:r>
            <a:r>
              <a:rPr sz="2600" b="0" spc="-7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600" b="0" spc="-50" dirty="0">
                <a:solidFill>
                  <a:srgbClr val="000000"/>
                </a:solidFill>
                <a:latin typeface="Georgia"/>
                <a:cs typeface="Georgia"/>
              </a:rPr>
              <a:t>double.</a:t>
            </a:r>
            <a:endParaRPr sz="26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655" algn="l"/>
              </a:tabLst>
            </a:pPr>
            <a:r>
              <a:rPr sz="2600" b="0" spc="-105" dirty="0">
                <a:solidFill>
                  <a:srgbClr val="000000"/>
                </a:solidFill>
                <a:latin typeface="Georgia"/>
                <a:cs typeface="Georgia"/>
              </a:rPr>
              <a:t>Gill </a:t>
            </a:r>
            <a:r>
              <a:rPr sz="2600" b="0" spc="-25" dirty="0">
                <a:solidFill>
                  <a:srgbClr val="000000"/>
                </a:solidFill>
                <a:latin typeface="Georgia"/>
                <a:cs typeface="Georgia"/>
              </a:rPr>
              <a:t>slits </a:t>
            </a:r>
            <a:r>
              <a:rPr sz="2600" b="0" spc="-20" dirty="0">
                <a:solidFill>
                  <a:srgbClr val="000000"/>
                </a:solidFill>
                <a:latin typeface="Georgia"/>
                <a:cs typeface="Georgia"/>
              </a:rPr>
              <a:t>are</a:t>
            </a:r>
            <a:r>
              <a:rPr sz="2600" b="0" spc="-9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600" b="0" spc="-50" dirty="0">
                <a:solidFill>
                  <a:srgbClr val="000000"/>
                </a:solidFill>
                <a:latin typeface="Georgia"/>
                <a:cs typeface="Georgia"/>
              </a:rPr>
              <a:t>absent.</a:t>
            </a:r>
            <a:endParaRPr sz="2600">
              <a:latin typeface="Georgia"/>
              <a:cs typeface="Georgia"/>
            </a:endParaRPr>
          </a:p>
          <a:p>
            <a:pPr marL="287020" marR="772160" indent="-27495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655" algn="l"/>
              </a:tabLst>
            </a:pPr>
            <a:r>
              <a:rPr sz="2600" b="0" spc="-75" dirty="0">
                <a:solidFill>
                  <a:srgbClr val="000000"/>
                </a:solidFill>
                <a:latin typeface="Georgia"/>
                <a:cs typeface="Georgia"/>
              </a:rPr>
              <a:t>Heart </a:t>
            </a:r>
            <a:r>
              <a:rPr sz="2600" b="0" spc="-25" dirty="0">
                <a:solidFill>
                  <a:srgbClr val="000000"/>
                </a:solidFill>
                <a:latin typeface="Georgia"/>
                <a:cs typeface="Georgia"/>
              </a:rPr>
              <a:t>is dorsal </a:t>
            </a:r>
            <a:r>
              <a:rPr sz="2600" b="0" spc="-140" dirty="0">
                <a:solidFill>
                  <a:srgbClr val="000000"/>
                </a:solidFill>
                <a:latin typeface="Georgia"/>
                <a:cs typeface="Georgia"/>
              </a:rPr>
              <a:t>(if  </a:t>
            </a:r>
            <a:r>
              <a:rPr sz="2600" b="0" spc="-25" dirty="0">
                <a:solidFill>
                  <a:srgbClr val="000000"/>
                </a:solidFill>
                <a:latin typeface="Georgia"/>
                <a:cs typeface="Georgia"/>
              </a:rPr>
              <a:t>present).</a:t>
            </a:r>
            <a:endParaRPr sz="26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655" algn="l"/>
              </a:tabLst>
            </a:pPr>
            <a:r>
              <a:rPr sz="2600" b="0" spc="-60" dirty="0">
                <a:solidFill>
                  <a:srgbClr val="000000"/>
                </a:solidFill>
                <a:latin typeface="Georgia"/>
                <a:cs typeface="Georgia"/>
              </a:rPr>
              <a:t>Post-anal </a:t>
            </a:r>
            <a:r>
              <a:rPr sz="2600" b="0" spc="-40" dirty="0">
                <a:solidFill>
                  <a:srgbClr val="000000"/>
                </a:solidFill>
                <a:latin typeface="Georgia"/>
                <a:cs typeface="Georgia"/>
              </a:rPr>
              <a:t>tail </a:t>
            </a:r>
            <a:r>
              <a:rPr sz="2600" b="0" spc="-25" dirty="0">
                <a:solidFill>
                  <a:srgbClr val="000000"/>
                </a:solidFill>
                <a:latin typeface="Georgia"/>
                <a:cs typeface="Georgia"/>
              </a:rPr>
              <a:t>is</a:t>
            </a:r>
            <a:r>
              <a:rPr sz="2600" b="0" spc="-14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600" b="0" spc="-90" dirty="0">
                <a:solidFill>
                  <a:srgbClr val="000000"/>
                </a:solidFill>
                <a:latin typeface="Georgia"/>
                <a:cs typeface="Georgia"/>
              </a:rPr>
              <a:t>absent.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239"/>
            <a:ext cx="7561580" cy="40493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spc="-160" dirty="0">
                <a:latin typeface="Times New Roman"/>
                <a:cs typeface="Times New Roman"/>
              </a:rPr>
              <a:t>Phylum </a:t>
            </a:r>
            <a:r>
              <a:rPr sz="2600" spc="-114" dirty="0">
                <a:latin typeface="Times New Roman"/>
                <a:cs typeface="Times New Roman"/>
              </a:rPr>
              <a:t>Chordata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130" dirty="0">
                <a:latin typeface="Times New Roman"/>
                <a:cs typeface="Times New Roman"/>
              </a:rPr>
              <a:t>divided </a:t>
            </a:r>
            <a:r>
              <a:rPr sz="2600" spc="-80" dirty="0">
                <a:latin typeface="Times New Roman"/>
                <a:cs typeface="Times New Roman"/>
              </a:rPr>
              <a:t>into </a:t>
            </a:r>
            <a:r>
              <a:rPr sz="2600" spc="-65" dirty="0">
                <a:latin typeface="Times New Roman"/>
                <a:cs typeface="Times New Roman"/>
              </a:rPr>
              <a:t>three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subphyla: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spc="-105" dirty="0">
                <a:latin typeface="Times New Roman"/>
                <a:cs typeface="Times New Roman"/>
              </a:rPr>
              <a:t>Urochordata </a:t>
            </a:r>
            <a:r>
              <a:rPr sz="2600" spc="-45" dirty="0">
                <a:latin typeface="Times New Roman"/>
                <a:cs typeface="Times New Roman"/>
              </a:rPr>
              <a:t>or</a:t>
            </a:r>
            <a:r>
              <a:rPr sz="2600" spc="-45" dirty="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sz="2600" u="heavy" spc="-16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2"/>
              </a:rPr>
              <a:t>Tunicata</a:t>
            </a:r>
            <a:r>
              <a:rPr sz="2600" spc="-355" dirty="0">
                <a:solidFill>
                  <a:srgbClr val="CC990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spc="-125" dirty="0">
                <a:latin typeface="Times New Roman"/>
                <a:cs typeface="Times New Roman"/>
              </a:rPr>
              <a:t>Cephalochordata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415" dirty="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sz="2600" u="heavy" spc="-10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3"/>
              </a:rPr>
              <a:t>Vertebrata</a:t>
            </a:r>
            <a:r>
              <a:rPr sz="2600" spc="-10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47434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spc="-185" dirty="0">
                <a:latin typeface="Times New Roman"/>
                <a:cs typeface="Times New Roman"/>
              </a:rPr>
              <a:t>Subphyla </a:t>
            </a:r>
            <a:r>
              <a:rPr sz="2600" spc="-105" dirty="0">
                <a:latin typeface="Times New Roman"/>
                <a:cs typeface="Times New Roman"/>
              </a:rPr>
              <a:t>Urochordata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145" dirty="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sz="2600" u="heavy" spc="-12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4"/>
              </a:rPr>
              <a:t>Cephalochordata</a:t>
            </a:r>
            <a:r>
              <a:rPr sz="2600" spc="-125" dirty="0">
                <a:solidFill>
                  <a:srgbClr val="CC990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 </a:t>
            </a:r>
            <a:r>
              <a:rPr sz="2600" spc="-95" dirty="0">
                <a:latin typeface="Times New Roman"/>
                <a:cs typeface="Times New Roman"/>
              </a:rPr>
              <a:t>often  </a:t>
            </a:r>
            <a:r>
              <a:rPr sz="2600" spc="-65" dirty="0">
                <a:latin typeface="Times New Roman"/>
                <a:cs typeface="Times New Roman"/>
              </a:rPr>
              <a:t>referred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204" dirty="0">
                <a:latin typeface="Times New Roman"/>
                <a:cs typeface="Times New Roman"/>
              </a:rPr>
              <a:t>as </a:t>
            </a:r>
            <a:r>
              <a:rPr sz="2600" spc="-90" dirty="0">
                <a:latin typeface="Times New Roman"/>
                <a:cs typeface="Times New Roman"/>
              </a:rPr>
              <a:t>protochordates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00" dirty="0">
                <a:latin typeface="Times New Roman"/>
                <a:cs typeface="Times New Roman"/>
              </a:rPr>
              <a:t>are </a:t>
            </a:r>
            <a:r>
              <a:rPr sz="2600" spc="-150" dirty="0">
                <a:latin typeface="Times New Roman"/>
                <a:cs typeface="Times New Roman"/>
              </a:rPr>
              <a:t>exclusively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marine.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In </a:t>
            </a:r>
            <a:r>
              <a:rPr sz="2600" spc="-85" dirty="0">
                <a:latin typeface="Times New Roman"/>
                <a:cs typeface="Times New Roman"/>
              </a:rPr>
              <a:t>Urochordata, </a:t>
            </a:r>
            <a:r>
              <a:rPr sz="2600" spc="-90" dirty="0">
                <a:latin typeface="Times New Roman"/>
                <a:cs typeface="Times New Roman"/>
              </a:rPr>
              <a:t>notochord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85" dirty="0">
                <a:latin typeface="Times New Roman"/>
                <a:cs typeface="Times New Roman"/>
              </a:rPr>
              <a:t>present </a:t>
            </a:r>
            <a:r>
              <a:rPr sz="2600" spc="-150" dirty="0">
                <a:latin typeface="Times New Roman"/>
                <a:cs typeface="Times New Roman"/>
              </a:rPr>
              <a:t>only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125" dirty="0">
                <a:latin typeface="Times New Roman"/>
                <a:cs typeface="Times New Roman"/>
              </a:rPr>
              <a:t>larval </a:t>
            </a:r>
            <a:r>
              <a:rPr sz="2600" spc="-60" dirty="0">
                <a:latin typeface="Times New Roman"/>
                <a:cs typeface="Times New Roman"/>
              </a:rPr>
              <a:t>tail,  </a:t>
            </a:r>
            <a:r>
              <a:rPr sz="2600" spc="-125" dirty="0">
                <a:latin typeface="Times New Roman"/>
                <a:cs typeface="Times New Roman"/>
              </a:rPr>
              <a:t>while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110" dirty="0">
                <a:latin typeface="Times New Roman"/>
                <a:cs typeface="Times New Roman"/>
              </a:rPr>
              <a:t>Cephalochordata, </a:t>
            </a:r>
            <a:r>
              <a:rPr sz="2600" spc="-45" dirty="0">
                <a:latin typeface="Times New Roman"/>
                <a:cs typeface="Times New Roman"/>
              </a:rPr>
              <a:t>it </a:t>
            </a:r>
            <a:r>
              <a:rPr sz="2600" spc="-100" dirty="0">
                <a:latin typeface="Times New Roman"/>
                <a:cs typeface="Times New Roman"/>
              </a:rPr>
              <a:t>extends </a:t>
            </a:r>
            <a:r>
              <a:rPr sz="2600" spc="-114" dirty="0">
                <a:latin typeface="Times New Roman"/>
                <a:cs typeface="Times New Roman"/>
              </a:rPr>
              <a:t>from </a:t>
            </a:r>
            <a:r>
              <a:rPr sz="2600" spc="-145" dirty="0">
                <a:latin typeface="Times New Roman"/>
                <a:cs typeface="Times New Roman"/>
              </a:rPr>
              <a:t>head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100" dirty="0">
                <a:latin typeface="Times New Roman"/>
                <a:cs typeface="Times New Roman"/>
              </a:rPr>
              <a:t>tail </a:t>
            </a:r>
            <a:r>
              <a:rPr sz="2600" spc="-105" dirty="0">
                <a:latin typeface="Times New Roman"/>
                <a:cs typeface="Times New Roman"/>
              </a:rPr>
              <a:t>region 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80" dirty="0">
                <a:latin typeface="Times New Roman"/>
                <a:cs typeface="Times New Roman"/>
              </a:rPr>
              <a:t>persistent </a:t>
            </a:r>
            <a:r>
              <a:rPr sz="2600" spc="-95" dirty="0">
                <a:latin typeface="Times New Roman"/>
                <a:cs typeface="Times New Roman"/>
              </a:rPr>
              <a:t>throughout </a:t>
            </a:r>
            <a:r>
              <a:rPr sz="2600" spc="-65" dirty="0">
                <a:latin typeface="Times New Roman"/>
                <a:cs typeface="Times New Roman"/>
              </a:rPr>
              <a:t>their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life.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13943"/>
            <a:ext cx="38366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5" dirty="0">
                <a:latin typeface="Trebuchet MS"/>
                <a:cs typeface="Trebuchet MS"/>
              </a:rPr>
              <a:t>Subphylum</a:t>
            </a:r>
            <a:r>
              <a:rPr b="0" spc="-270" dirty="0">
                <a:latin typeface="Trebuchet MS"/>
                <a:cs typeface="Trebuchet MS"/>
              </a:rPr>
              <a:t> </a:t>
            </a:r>
            <a:r>
              <a:rPr b="0" spc="-140" dirty="0">
                <a:latin typeface="Trebuchet MS"/>
                <a:cs typeface="Trebuchet MS"/>
              </a:rPr>
              <a:t>Vertebrata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4059" y="1830070"/>
            <a:ext cx="23571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95425" algn="l"/>
              </a:tabLst>
            </a:pPr>
            <a:r>
              <a:rPr sz="2600" spc="-120" dirty="0">
                <a:latin typeface="Times New Roman"/>
                <a:cs typeface="Times New Roman"/>
              </a:rPr>
              <a:t>Vertebrata	</a:t>
            </a:r>
            <a:r>
              <a:rPr sz="2600" spc="-165" dirty="0">
                <a:latin typeface="Times New Roman"/>
                <a:cs typeface="Times New Roman"/>
              </a:rPr>
              <a:t>possess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433830"/>
            <a:ext cx="410972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972185" algn="l"/>
                <a:tab pos="2319655" algn="l"/>
                <a:tab pos="2787650" algn="l"/>
              </a:tabLst>
            </a:pPr>
            <a:r>
              <a:rPr sz="2200" spc="-570" dirty="0">
                <a:solidFill>
                  <a:srgbClr val="D24717"/>
                </a:solidFill>
                <a:latin typeface="Arial"/>
                <a:cs typeface="Arial"/>
              </a:rPr>
              <a:t> </a:t>
            </a:r>
            <a:r>
              <a:rPr sz="2200" spc="-290" dirty="0">
                <a:solidFill>
                  <a:srgbClr val="D24717"/>
                </a:solidFill>
                <a:latin typeface="Arial"/>
                <a:cs typeface="Arial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65" dirty="0">
                <a:latin typeface="Times New Roman"/>
                <a:cs typeface="Times New Roman"/>
              </a:rPr>
              <a:t>m</a:t>
            </a:r>
            <a:r>
              <a:rPr sz="2600" spc="-100" dirty="0">
                <a:latin typeface="Times New Roman"/>
                <a:cs typeface="Times New Roman"/>
              </a:rPr>
              <a:t>embe</a:t>
            </a:r>
            <a:r>
              <a:rPr sz="2600" spc="-20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85" dirty="0">
                <a:latin typeface="Times New Roman"/>
                <a:cs typeface="Times New Roman"/>
              </a:rPr>
              <a:t>o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45" dirty="0">
                <a:latin typeface="Times New Roman"/>
                <a:cs typeface="Times New Roman"/>
              </a:rPr>
              <a:t>su</a:t>
            </a:r>
            <a:r>
              <a:rPr sz="2600" spc="-180" dirty="0">
                <a:latin typeface="Times New Roman"/>
                <a:cs typeface="Times New Roman"/>
              </a:rPr>
              <a:t>b</a:t>
            </a:r>
            <a:r>
              <a:rPr sz="2600" spc="-135" dirty="0">
                <a:latin typeface="Times New Roman"/>
                <a:cs typeface="Times New Roman"/>
              </a:rPr>
              <a:t>p</a:t>
            </a:r>
            <a:r>
              <a:rPr sz="2600" spc="-190" dirty="0">
                <a:latin typeface="Times New Roman"/>
                <a:cs typeface="Times New Roman"/>
              </a:rPr>
              <a:t>h</a:t>
            </a:r>
            <a:r>
              <a:rPr sz="2600" spc="-130" dirty="0">
                <a:latin typeface="Times New Roman"/>
                <a:cs typeface="Times New Roman"/>
              </a:rPr>
              <a:t>yl</a:t>
            </a:r>
            <a:r>
              <a:rPr sz="2600" spc="-180" dirty="0">
                <a:latin typeface="Times New Roman"/>
                <a:cs typeface="Times New Roman"/>
              </a:rPr>
              <a:t>u</a:t>
            </a:r>
            <a:r>
              <a:rPr sz="2600" spc="-150" dirty="0">
                <a:latin typeface="Times New Roman"/>
                <a:cs typeface="Times New Roman"/>
              </a:rPr>
              <a:t>m</a:t>
            </a:r>
            <a:endParaRPr sz="2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o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90" dirty="0">
                <a:latin typeface="Times New Roman"/>
                <a:cs typeface="Times New Roman"/>
              </a:rPr>
              <a:t>hord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2151100"/>
            <a:ext cx="4110990" cy="30283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algn="just">
              <a:lnSpc>
                <a:spcPct val="100000"/>
              </a:lnSpc>
              <a:spcBef>
                <a:spcPts val="700"/>
              </a:spcBef>
            </a:pPr>
            <a:r>
              <a:rPr sz="2600" spc="-105" dirty="0">
                <a:latin typeface="Times New Roman"/>
                <a:cs typeface="Times New Roman"/>
              </a:rPr>
              <a:t>during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embryonic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period.</a:t>
            </a:r>
            <a:endParaRPr sz="2600">
              <a:latin typeface="Times New Roman"/>
              <a:cs typeface="Times New Roman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322580" algn="l"/>
              </a:tabLst>
            </a:pPr>
            <a:r>
              <a:rPr dirty="0"/>
              <a:t>	</a:t>
            </a:r>
            <a:r>
              <a:rPr sz="2600" spc="-130" dirty="0">
                <a:latin typeface="Times New Roman"/>
                <a:cs typeface="Times New Roman"/>
              </a:rPr>
              <a:t>The </a:t>
            </a:r>
            <a:r>
              <a:rPr sz="2600" spc="-90" dirty="0">
                <a:latin typeface="Times New Roman"/>
                <a:cs typeface="Times New Roman"/>
              </a:rPr>
              <a:t>notochord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110" dirty="0">
                <a:latin typeface="Times New Roman"/>
                <a:cs typeface="Times New Roman"/>
              </a:rPr>
              <a:t>replaced </a:t>
            </a:r>
            <a:r>
              <a:rPr sz="2600" spc="-200" dirty="0">
                <a:latin typeface="Times New Roman"/>
                <a:cs typeface="Times New Roman"/>
              </a:rPr>
              <a:t>by </a:t>
            </a:r>
            <a:r>
              <a:rPr sz="2600" spc="-610" dirty="0">
                <a:latin typeface="Times New Roman"/>
                <a:cs typeface="Times New Roman"/>
              </a:rPr>
              <a:t>a  </a:t>
            </a:r>
            <a:r>
              <a:rPr sz="2600" spc="-114" dirty="0">
                <a:latin typeface="Times New Roman"/>
                <a:cs typeface="Times New Roman"/>
              </a:rPr>
              <a:t>cartilaginous </a:t>
            </a:r>
            <a:r>
              <a:rPr sz="2600" spc="-45" dirty="0">
                <a:latin typeface="Times New Roman"/>
                <a:cs typeface="Times New Roman"/>
              </a:rPr>
              <a:t>or </a:t>
            </a:r>
            <a:r>
              <a:rPr sz="2600" spc="-160" dirty="0">
                <a:latin typeface="Times New Roman"/>
                <a:cs typeface="Times New Roman"/>
              </a:rPr>
              <a:t>bony</a:t>
            </a:r>
            <a:r>
              <a:rPr sz="2600" u="heavy" spc="-16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600" u="heavy" spc="-8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2"/>
              </a:rPr>
              <a:t>vertebral  </a:t>
            </a:r>
            <a:r>
              <a:rPr sz="2600" u="heavy" spc="-13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2"/>
              </a:rPr>
              <a:t>column</a:t>
            </a:r>
            <a:r>
              <a:rPr sz="2600" spc="-130" dirty="0">
                <a:solidFill>
                  <a:srgbClr val="CC990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adult.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Thus </a:t>
            </a:r>
            <a:r>
              <a:rPr sz="2600" spc="-140" dirty="0">
                <a:latin typeface="Times New Roman"/>
                <a:cs typeface="Times New Roman"/>
              </a:rPr>
              <a:t>all </a:t>
            </a:r>
            <a:r>
              <a:rPr sz="2600" spc="-85" dirty="0">
                <a:latin typeface="Times New Roman"/>
                <a:cs typeface="Times New Roman"/>
              </a:rPr>
              <a:t>vertebrates </a:t>
            </a:r>
            <a:r>
              <a:rPr sz="2600" spc="-240" dirty="0">
                <a:latin typeface="Times New Roman"/>
                <a:cs typeface="Times New Roman"/>
              </a:rPr>
              <a:t>are  </a:t>
            </a:r>
            <a:r>
              <a:rPr sz="2600" spc="-110" dirty="0">
                <a:latin typeface="Times New Roman"/>
                <a:cs typeface="Times New Roman"/>
              </a:rPr>
              <a:t>chordates </a:t>
            </a:r>
            <a:r>
              <a:rPr sz="2600" spc="-80" dirty="0">
                <a:latin typeface="Times New Roman"/>
                <a:cs typeface="Times New Roman"/>
              </a:rPr>
              <a:t>but </a:t>
            </a:r>
            <a:r>
              <a:rPr sz="2600" spc="-140" dirty="0">
                <a:latin typeface="Times New Roman"/>
                <a:cs typeface="Times New Roman"/>
              </a:rPr>
              <a:t>all </a:t>
            </a:r>
            <a:r>
              <a:rPr sz="2600" spc="-105" dirty="0">
                <a:latin typeface="Times New Roman"/>
                <a:cs typeface="Times New Roman"/>
              </a:rPr>
              <a:t>chordates </a:t>
            </a:r>
            <a:r>
              <a:rPr sz="2600" spc="-100" dirty="0">
                <a:latin typeface="Times New Roman"/>
                <a:cs typeface="Times New Roman"/>
              </a:rPr>
              <a:t>are  </a:t>
            </a:r>
            <a:r>
              <a:rPr sz="2600" spc="-65" dirty="0">
                <a:latin typeface="Times New Roman"/>
                <a:cs typeface="Times New Roman"/>
              </a:rPr>
              <a:t>not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vertebrates.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0600" y="2057400"/>
            <a:ext cx="413385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13943"/>
            <a:ext cx="43065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5" dirty="0"/>
              <a:t>CLASS </a:t>
            </a:r>
            <a:r>
              <a:rPr spc="-180" dirty="0">
                <a:latin typeface="Arial"/>
                <a:cs typeface="Arial"/>
              </a:rPr>
              <a:t>–</a:t>
            </a:r>
            <a:r>
              <a:rPr spc="-130" dirty="0">
                <a:latin typeface="Arial"/>
                <a:cs typeface="Arial"/>
              </a:rPr>
              <a:t> </a:t>
            </a:r>
            <a:r>
              <a:rPr spc="-459" dirty="0"/>
              <a:t>CYCLOSTOMATA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12494"/>
            <a:ext cx="7319009" cy="24193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6385" marR="5080" indent="-274320">
              <a:lnSpc>
                <a:spcPct val="8000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55" dirty="0">
                <a:latin typeface="Georgia"/>
                <a:cs typeface="Georgia"/>
              </a:rPr>
              <a:t>All </a:t>
            </a:r>
            <a:r>
              <a:rPr sz="2000" spc="-40" dirty="0">
                <a:latin typeface="Georgia"/>
                <a:cs typeface="Georgia"/>
              </a:rPr>
              <a:t>living </a:t>
            </a:r>
            <a:r>
              <a:rPr sz="2000" spc="-35" dirty="0">
                <a:latin typeface="Georgia"/>
                <a:cs typeface="Georgia"/>
              </a:rPr>
              <a:t>members </a:t>
            </a:r>
            <a:r>
              <a:rPr sz="2000" spc="-30" dirty="0">
                <a:latin typeface="Georgia"/>
                <a:cs typeface="Georgia"/>
              </a:rPr>
              <a:t>of </a:t>
            </a:r>
            <a:r>
              <a:rPr sz="2000" spc="-20" dirty="0">
                <a:latin typeface="Georgia"/>
                <a:cs typeface="Georgia"/>
              </a:rPr>
              <a:t>the class </a:t>
            </a:r>
            <a:r>
              <a:rPr sz="2000" spc="-40" dirty="0">
                <a:latin typeface="Georgia"/>
                <a:cs typeface="Georgia"/>
              </a:rPr>
              <a:t>Cyclostomata </a:t>
            </a:r>
            <a:r>
              <a:rPr sz="2000" spc="-15" dirty="0">
                <a:latin typeface="Georgia"/>
                <a:cs typeface="Georgia"/>
              </a:rPr>
              <a:t>are </a:t>
            </a:r>
            <a:r>
              <a:rPr sz="2000" spc="-20" dirty="0">
                <a:latin typeface="Georgia"/>
                <a:cs typeface="Georgia"/>
              </a:rPr>
              <a:t>ectoparasites</a:t>
            </a:r>
            <a:r>
              <a:rPr sz="2000" spc="-340" dirty="0">
                <a:latin typeface="Georgia"/>
                <a:cs typeface="Georgia"/>
              </a:rPr>
              <a:t> </a:t>
            </a:r>
            <a:r>
              <a:rPr sz="2000" spc="-40" dirty="0">
                <a:latin typeface="Georgia"/>
                <a:cs typeface="Georgia"/>
              </a:rPr>
              <a:t>on  </a:t>
            </a:r>
            <a:r>
              <a:rPr sz="2000" spc="-30" dirty="0">
                <a:latin typeface="Georgia"/>
                <a:cs typeface="Georgia"/>
              </a:rPr>
              <a:t>some</a:t>
            </a:r>
            <a:r>
              <a:rPr sz="2000" spc="-75" dirty="0">
                <a:latin typeface="Georgia"/>
                <a:cs typeface="Georgia"/>
              </a:rPr>
              <a:t> </a:t>
            </a:r>
            <a:r>
              <a:rPr sz="2000" spc="-40" dirty="0">
                <a:latin typeface="Georgia"/>
                <a:cs typeface="Georgia"/>
              </a:rPr>
              <a:t>fishes.</a:t>
            </a:r>
            <a:endParaRPr sz="2000">
              <a:latin typeface="Georgia"/>
              <a:cs typeface="Georgia"/>
            </a:endParaRPr>
          </a:p>
          <a:p>
            <a:pPr marL="286385" marR="311785" indent="-274320">
              <a:lnSpc>
                <a:spcPts val="1920"/>
              </a:lnSpc>
              <a:spcBef>
                <a:spcPts val="58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30" dirty="0">
                <a:latin typeface="Georgia"/>
                <a:cs typeface="Georgia"/>
              </a:rPr>
              <a:t>They </a:t>
            </a:r>
            <a:r>
              <a:rPr sz="2000" spc="-35" dirty="0">
                <a:latin typeface="Georgia"/>
                <a:cs typeface="Georgia"/>
              </a:rPr>
              <a:t>have </a:t>
            </a:r>
            <a:r>
              <a:rPr sz="2000" spc="-50" dirty="0">
                <a:latin typeface="Georgia"/>
                <a:cs typeface="Georgia"/>
              </a:rPr>
              <a:t>an </a:t>
            </a:r>
            <a:r>
              <a:rPr sz="2000" spc="-25" dirty="0">
                <a:latin typeface="Georgia"/>
                <a:cs typeface="Georgia"/>
              </a:rPr>
              <a:t>elongated body </a:t>
            </a:r>
            <a:r>
              <a:rPr sz="2000" spc="-30" dirty="0">
                <a:latin typeface="Georgia"/>
                <a:cs typeface="Georgia"/>
              </a:rPr>
              <a:t>bearing </a:t>
            </a:r>
            <a:r>
              <a:rPr sz="2000" spc="40" dirty="0">
                <a:latin typeface="Georgia"/>
                <a:cs typeface="Georgia"/>
              </a:rPr>
              <a:t>6-15</a:t>
            </a:r>
            <a:r>
              <a:rPr sz="2000" spc="-320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pairs </a:t>
            </a:r>
            <a:r>
              <a:rPr sz="2000" spc="-30" dirty="0">
                <a:latin typeface="Georgia"/>
                <a:cs typeface="Georgia"/>
              </a:rPr>
              <a:t>of </a:t>
            </a:r>
            <a:r>
              <a:rPr sz="2000" spc="-35" dirty="0">
                <a:latin typeface="Georgia"/>
                <a:cs typeface="Georgia"/>
              </a:rPr>
              <a:t>gill </a:t>
            </a:r>
            <a:r>
              <a:rPr sz="2000" spc="-20" dirty="0">
                <a:latin typeface="Georgia"/>
                <a:cs typeface="Georgia"/>
              </a:rPr>
              <a:t>slits </a:t>
            </a:r>
            <a:r>
              <a:rPr sz="2000" spc="-25" dirty="0">
                <a:latin typeface="Georgia"/>
                <a:cs typeface="Georgia"/>
              </a:rPr>
              <a:t>for  </a:t>
            </a:r>
            <a:r>
              <a:rPr sz="2000" spc="-35" dirty="0">
                <a:latin typeface="Georgia"/>
                <a:cs typeface="Georgia"/>
              </a:rPr>
              <a:t>respiration.</a:t>
            </a:r>
            <a:endParaRPr sz="20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4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40" dirty="0">
                <a:latin typeface="Georgia"/>
                <a:cs typeface="Georgia"/>
              </a:rPr>
              <a:t>Cyclostomes </a:t>
            </a:r>
            <a:r>
              <a:rPr sz="2000" spc="-35" dirty="0">
                <a:latin typeface="Georgia"/>
                <a:cs typeface="Georgia"/>
              </a:rPr>
              <a:t>have </a:t>
            </a:r>
            <a:r>
              <a:rPr sz="2000" spc="-30" dirty="0">
                <a:latin typeface="Georgia"/>
                <a:cs typeface="Georgia"/>
              </a:rPr>
              <a:t>a </a:t>
            </a:r>
            <a:r>
              <a:rPr sz="2000" spc="-35" dirty="0">
                <a:latin typeface="Georgia"/>
                <a:cs typeface="Georgia"/>
              </a:rPr>
              <a:t>sucking </a:t>
            </a:r>
            <a:r>
              <a:rPr sz="2000" spc="-45" dirty="0">
                <a:latin typeface="Georgia"/>
                <a:cs typeface="Georgia"/>
              </a:rPr>
              <a:t>and </a:t>
            </a:r>
            <a:r>
              <a:rPr sz="2000" spc="-25" dirty="0">
                <a:latin typeface="Georgia"/>
                <a:cs typeface="Georgia"/>
              </a:rPr>
              <a:t>circular </a:t>
            </a:r>
            <a:r>
              <a:rPr sz="2000" spc="-50" dirty="0">
                <a:latin typeface="Georgia"/>
                <a:cs typeface="Georgia"/>
              </a:rPr>
              <a:t>mouth </a:t>
            </a:r>
            <a:r>
              <a:rPr sz="2000" spc="-20" dirty="0">
                <a:latin typeface="Georgia"/>
                <a:cs typeface="Georgia"/>
              </a:rPr>
              <a:t>without</a:t>
            </a:r>
            <a:r>
              <a:rPr sz="2000" spc="-280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jaws</a:t>
            </a:r>
            <a:endParaRPr sz="20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30" dirty="0">
                <a:latin typeface="Georgia"/>
                <a:cs typeface="Georgia"/>
              </a:rPr>
              <a:t>Their </a:t>
            </a:r>
            <a:r>
              <a:rPr sz="2000" spc="-25" dirty="0">
                <a:latin typeface="Georgia"/>
                <a:cs typeface="Georgia"/>
              </a:rPr>
              <a:t>body </a:t>
            </a:r>
            <a:r>
              <a:rPr sz="2000" spc="-20" dirty="0">
                <a:latin typeface="Georgia"/>
                <a:cs typeface="Georgia"/>
              </a:rPr>
              <a:t>is </a:t>
            </a:r>
            <a:r>
              <a:rPr sz="2000" spc="-30" dirty="0">
                <a:latin typeface="Georgia"/>
                <a:cs typeface="Georgia"/>
              </a:rPr>
              <a:t>devoid of </a:t>
            </a:r>
            <a:r>
              <a:rPr sz="2000" spc="-20" dirty="0">
                <a:latin typeface="Georgia"/>
                <a:cs typeface="Georgia"/>
              </a:rPr>
              <a:t>scales </a:t>
            </a:r>
            <a:r>
              <a:rPr sz="2000" spc="-45" dirty="0">
                <a:latin typeface="Georgia"/>
                <a:cs typeface="Georgia"/>
              </a:rPr>
              <a:t>and </a:t>
            </a:r>
            <a:r>
              <a:rPr sz="2000" spc="-25" dirty="0">
                <a:latin typeface="Georgia"/>
                <a:cs typeface="Georgia"/>
              </a:rPr>
              <a:t>paired</a:t>
            </a:r>
            <a:r>
              <a:rPr sz="2000" spc="-275" dirty="0">
                <a:latin typeface="Georgia"/>
                <a:cs typeface="Georgia"/>
              </a:rPr>
              <a:t> </a:t>
            </a:r>
            <a:r>
              <a:rPr sz="2000" spc="-55" dirty="0">
                <a:latin typeface="Georgia"/>
                <a:cs typeface="Georgia"/>
              </a:rPr>
              <a:t>fins.</a:t>
            </a:r>
            <a:endParaRPr sz="20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70" dirty="0">
                <a:latin typeface="Georgia"/>
                <a:cs typeface="Georgia"/>
              </a:rPr>
              <a:t>Cranium </a:t>
            </a:r>
            <a:r>
              <a:rPr sz="2000" spc="-45" dirty="0">
                <a:latin typeface="Georgia"/>
                <a:cs typeface="Georgia"/>
              </a:rPr>
              <a:t>and </a:t>
            </a:r>
            <a:r>
              <a:rPr sz="2000" spc="-20" dirty="0">
                <a:latin typeface="Georgia"/>
                <a:cs typeface="Georgia"/>
              </a:rPr>
              <a:t>vertebral </a:t>
            </a:r>
            <a:r>
              <a:rPr sz="2000" spc="-50" dirty="0">
                <a:latin typeface="Georgia"/>
                <a:cs typeface="Georgia"/>
              </a:rPr>
              <a:t>column </a:t>
            </a:r>
            <a:r>
              <a:rPr sz="2000" spc="-15" dirty="0">
                <a:latin typeface="Georgia"/>
                <a:cs typeface="Georgia"/>
              </a:rPr>
              <a:t>are</a:t>
            </a:r>
            <a:r>
              <a:rPr sz="2000" spc="-185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cartilaginous.</a:t>
            </a:r>
            <a:endParaRPr sz="2000">
              <a:latin typeface="Georgia"/>
              <a:cs typeface="Georgia"/>
            </a:endParaRPr>
          </a:p>
          <a:p>
            <a:pPr marL="339725" indent="-32766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339725" algn="l"/>
                <a:tab pos="340360" algn="l"/>
              </a:tabLst>
            </a:pPr>
            <a:r>
              <a:rPr sz="2000" spc="-45" dirty="0">
                <a:latin typeface="Georgia"/>
                <a:cs typeface="Georgia"/>
              </a:rPr>
              <a:t>Circulation </a:t>
            </a:r>
            <a:r>
              <a:rPr sz="2000" spc="-20" dirty="0">
                <a:latin typeface="Georgia"/>
                <a:cs typeface="Georgia"/>
              </a:rPr>
              <a:t>is </a:t>
            </a:r>
            <a:r>
              <a:rPr sz="2000" spc="-30" dirty="0">
                <a:latin typeface="Georgia"/>
                <a:cs typeface="Georgia"/>
              </a:rPr>
              <a:t>of </a:t>
            </a:r>
            <a:r>
              <a:rPr sz="2000" spc="-20" dirty="0">
                <a:latin typeface="Georgia"/>
                <a:cs typeface="Georgia"/>
              </a:rPr>
              <a:t>closed</a:t>
            </a:r>
            <a:r>
              <a:rPr sz="2000" spc="-165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type.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00" y="4191000"/>
            <a:ext cx="6019800" cy="1533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12594" y="5887923"/>
            <a:ext cx="29806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73737"/>
                </a:solidFill>
                <a:latin typeface="kiloji"/>
                <a:cs typeface="kiloji"/>
              </a:rPr>
              <a:t>A jawless vertebrate </a:t>
            </a:r>
            <a:r>
              <a:rPr sz="1400" dirty="0">
                <a:solidFill>
                  <a:srgbClr val="373737"/>
                </a:solidFill>
                <a:latin typeface="Courier New"/>
                <a:cs typeface="Courier New"/>
              </a:rPr>
              <a:t>–</a:t>
            </a:r>
            <a:r>
              <a:rPr sz="1400" spc="-325" dirty="0">
                <a:solidFill>
                  <a:srgbClr val="373737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373737"/>
                </a:solidFill>
                <a:latin typeface="kiloji"/>
                <a:cs typeface="kiloji"/>
              </a:rPr>
              <a:t>Petromyzon</a:t>
            </a:r>
            <a:endParaRPr sz="1400">
              <a:latin typeface="kiloji"/>
              <a:cs typeface="kiloj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76097"/>
            <a:ext cx="4843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latin typeface="Trebuchet MS"/>
                <a:cs typeface="Trebuchet MS"/>
              </a:rPr>
              <a:t>CLASS </a:t>
            </a:r>
            <a:r>
              <a:rPr spc="100" dirty="0">
                <a:latin typeface="Arial"/>
                <a:cs typeface="Arial"/>
              </a:rPr>
              <a:t>–</a:t>
            </a:r>
            <a:r>
              <a:rPr spc="-340" dirty="0">
                <a:latin typeface="Arial"/>
                <a:cs typeface="Arial"/>
              </a:rPr>
              <a:t> </a:t>
            </a:r>
            <a:r>
              <a:rPr spc="-105" dirty="0">
                <a:latin typeface="Trebuchet MS"/>
                <a:cs typeface="Trebuchet MS"/>
              </a:rPr>
              <a:t>CHONDRICHTHYES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093977"/>
            <a:ext cx="8375650" cy="401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125" dirty="0">
                <a:latin typeface="Times New Roman"/>
                <a:cs typeface="Times New Roman"/>
              </a:rPr>
              <a:t>They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are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marine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animals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with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streamlined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body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and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55" dirty="0">
                <a:latin typeface="Times New Roman"/>
                <a:cs typeface="Times New Roman"/>
              </a:rPr>
              <a:t>have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cartilaginous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endoskeleton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8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105" dirty="0">
                <a:latin typeface="Times New Roman"/>
                <a:cs typeface="Times New Roman"/>
              </a:rPr>
              <a:t>Mouth </a:t>
            </a:r>
            <a:r>
              <a:rPr sz="2000" spc="-130" dirty="0">
                <a:latin typeface="Times New Roman"/>
                <a:cs typeface="Times New Roman"/>
              </a:rPr>
              <a:t>is </a:t>
            </a:r>
            <a:r>
              <a:rPr sz="2000" spc="-90" dirty="0">
                <a:latin typeface="Times New Roman"/>
                <a:cs typeface="Times New Roman"/>
              </a:rPr>
              <a:t>located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ventrally.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14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70" dirty="0">
                <a:latin typeface="Times New Roman"/>
                <a:cs typeface="Times New Roman"/>
              </a:rPr>
              <a:t>Notochord </a:t>
            </a:r>
            <a:r>
              <a:rPr sz="2000" spc="-130" dirty="0">
                <a:latin typeface="Times New Roman"/>
                <a:cs typeface="Times New Roman"/>
              </a:rPr>
              <a:t>is </a:t>
            </a:r>
            <a:r>
              <a:rPr sz="2000" spc="-65" dirty="0">
                <a:latin typeface="Times New Roman"/>
                <a:cs typeface="Times New Roman"/>
              </a:rPr>
              <a:t>persistent </a:t>
            </a:r>
            <a:r>
              <a:rPr sz="2000" spc="-75" dirty="0">
                <a:latin typeface="Times New Roman"/>
                <a:cs typeface="Times New Roman"/>
              </a:rPr>
              <a:t>throughout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life.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25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95" dirty="0">
                <a:latin typeface="Times New Roman"/>
                <a:cs typeface="Times New Roman"/>
              </a:rPr>
              <a:t>Gill slits </a:t>
            </a:r>
            <a:r>
              <a:rPr sz="2000" spc="-85" dirty="0">
                <a:latin typeface="Times New Roman"/>
                <a:cs typeface="Times New Roman"/>
              </a:rPr>
              <a:t>are </a:t>
            </a:r>
            <a:r>
              <a:rPr sz="2000" spc="-90" dirty="0">
                <a:latin typeface="Times New Roman"/>
                <a:cs typeface="Times New Roman"/>
              </a:rPr>
              <a:t>separate </a:t>
            </a:r>
            <a:r>
              <a:rPr sz="2000" spc="-110" dirty="0">
                <a:latin typeface="Times New Roman"/>
                <a:cs typeface="Times New Roman"/>
              </a:rPr>
              <a:t>and </a:t>
            </a:r>
            <a:r>
              <a:rPr sz="2000" spc="-65" dirty="0">
                <a:latin typeface="Times New Roman"/>
                <a:cs typeface="Times New Roman"/>
              </a:rPr>
              <a:t>without </a:t>
            </a:r>
            <a:r>
              <a:rPr sz="2000" spc="-80" dirty="0">
                <a:latin typeface="Times New Roman"/>
                <a:cs typeface="Times New Roman"/>
              </a:rPr>
              <a:t>operculum </a:t>
            </a:r>
            <a:r>
              <a:rPr sz="2000" spc="-85" dirty="0">
                <a:latin typeface="Times New Roman"/>
                <a:cs typeface="Times New Roman"/>
              </a:rPr>
              <a:t>(gill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cover).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100" dirty="0">
                <a:latin typeface="Times New Roman"/>
                <a:cs typeface="Times New Roman"/>
              </a:rPr>
              <a:t>The </a:t>
            </a:r>
            <a:r>
              <a:rPr sz="2000" spc="-120" dirty="0">
                <a:latin typeface="Times New Roman"/>
                <a:cs typeface="Times New Roman"/>
              </a:rPr>
              <a:t>skin </a:t>
            </a:r>
            <a:r>
              <a:rPr sz="2000" spc="-130" dirty="0">
                <a:latin typeface="Times New Roman"/>
                <a:cs typeface="Times New Roman"/>
              </a:rPr>
              <a:t>is </a:t>
            </a:r>
            <a:r>
              <a:rPr sz="2000" spc="-60" dirty="0">
                <a:latin typeface="Times New Roman"/>
                <a:cs typeface="Times New Roman"/>
              </a:rPr>
              <a:t>tough, </a:t>
            </a:r>
            <a:r>
              <a:rPr sz="2000" spc="-100" dirty="0">
                <a:latin typeface="Times New Roman"/>
                <a:cs typeface="Times New Roman"/>
              </a:rPr>
              <a:t>containing </a:t>
            </a:r>
            <a:r>
              <a:rPr sz="2000" spc="-75" dirty="0">
                <a:latin typeface="Times New Roman"/>
                <a:cs typeface="Times New Roman"/>
              </a:rPr>
              <a:t>minute </a:t>
            </a:r>
            <a:r>
              <a:rPr sz="2000" spc="-105" dirty="0">
                <a:latin typeface="Times New Roman"/>
                <a:cs typeface="Times New Roman"/>
              </a:rPr>
              <a:t>placoid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scales.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120" dirty="0">
                <a:latin typeface="Times New Roman"/>
                <a:cs typeface="Times New Roman"/>
              </a:rPr>
              <a:t>Teeth </a:t>
            </a:r>
            <a:r>
              <a:rPr sz="2000" spc="-85" dirty="0">
                <a:latin typeface="Times New Roman"/>
                <a:cs typeface="Times New Roman"/>
              </a:rPr>
              <a:t>are </a:t>
            </a:r>
            <a:r>
              <a:rPr sz="2000" spc="-105" dirty="0">
                <a:latin typeface="Times New Roman"/>
                <a:cs typeface="Times New Roman"/>
              </a:rPr>
              <a:t>modified placoid </a:t>
            </a:r>
            <a:r>
              <a:rPr sz="2000" spc="-125" dirty="0">
                <a:latin typeface="Times New Roman"/>
                <a:cs typeface="Times New Roman"/>
              </a:rPr>
              <a:t>scales </a:t>
            </a:r>
            <a:r>
              <a:rPr sz="2000" spc="-114" dirty="0">
                <a:latin typeface="Times New Roman"/>
                <a:cs typeface="Times New Roman"/>
              </a:rPr>
              <a:t>which </a:t>
            </a:r>
            <a:r>
              <a:rPr sz="2000" spc="-85" dirty="0">
                <a:latin typeface="Times New Roman"/>
                <a:cs typeface="Times New Roman"/>
              </a:rPr>
              <a:t>are </a:t>
            </a:r>
            <a:r>
              <a:rPr sz="2000" spc="-114" dirty="0">
                <a:latin typeface="Times New Roman"/>
                <a:cs typeface="Times New Roman"/>
              </a:rPr>
              <a:t>backwardly</a:t>
            </a:r>
            <a:r>
              <a:rPr sz="2000" spc="-50" dirty="0">
                <a:latin typeface="Times New Roman"/>
                <a:cs typeface="Times New Roman"/>
              </a:rPr>
              <a:t> directed.</a:t>
            </a:r>
            <a:endParaRPr sz="20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311150" algn="l"/>
                <a:tab pos="311785" algn="l"/>
              </a:tabLst>
            </a:pPr>
            <a:r>
              <a:rPr sz="2000" spc="-75" dirty="0">
                <a:latin typeface="Times New Roman"/>
                <a:cs typeface="Times New Roman"/>
              </a:rPr>
              <a:t>Their </a:t>
            </a:r>
            <a:r>
              <a:rPr sz="2000" spc="-150" dirty="0">
                <a:latin typeface="Times New Roman"/>
                <a:cs typeface="Times New Roman"/>
              </a:rPr>
              <a:t>jaws </a:t>
            </a:r>
            <a:r>
              <a:rPr sz="2000" spc="-85" dirty="0">
                <a:latin typeface="Times New Roman"/>
                <a:cs typeface="Times New Roman"/>
              </a:rPr>
              <a:t>are </a:t>
            </a:r>
            <a:r>
              <a:rPr sz="2000" spc="-100" dirty="0">
                <a:latin typeface="Times New Roman"/>
                <a:cs typeface="Times New Roman"/>
              </a:rPr>
              <a:t>very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powerful.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95" dirty="0">
                <a:latin typeface="Times New Roman"/>
                <a:cs typeface="Times New Roman"/>
              </a:rPr>
              <a:t>Due </a:t>
            </a:r>
            <a:r>
              <a:rPr sz="2000" spc="-30" dirty="0">
                <a:latin typeface="Times New Roman"/>
                <a:cs typeface="Times New Roman"/>
              </a:rPr>
              <a:t>to </a:t>
            </a:r>
            <a:r>
              <a:rPr sz="2000" spc="-60" dirty="0">
                <a:latin typeface="Times New Roman"/>
                <a:cs typeface="Times New Roman"/>
              </a:rPr>
              <a:t>the </a:t>
            </a:r>
            <a:r>
              <a:rPr sz="2000" spc="-114" dirty="0">
                <a:latin typeface="Times New Roman"/>
                <a:cs typeface="Times New Roman"/>
              </a:rPr>
              <a:t>absence </a:t>
            </a:r>
            <a:r>
              <a:rPr sz="2000" spc="-120" dirty="0">
                <a:latin typeface="Times New Roman"/>
                <a:cs typeface="Times New Roman"/>
              </a:rPr>
              <a:t>of </a:t>
            </a:r>
            <a:r>
              <a:rPr sz="2000" spc="-80" dirty="0">
                <a:latin typeface="Times New Roman"/>
                <a:cs typeface="Times New Roman"/>
              </a:rPr>
              <a:t>air </a:t>
            </a:r>
            <a:r>
              <a:rPr sz="2000" spc="-90" dirty="0">
                <a:latin typeface="Times New Roman"/>
                <a:cs typeface="Times New Roman"/>
              </a:rPr>
              <a:t>bladder, </a:t>
            </a:r>
            <a:r>
              <a:rPr sz="2000" spc="-95" dirty="0">
                <a:latin typeface="Times New Roman"/>
                <a:cs typeface="Times New Roman"/>
              </a:rPr>
              <a:t>they </a:t>
            </a:r>
            <a:r>
              <a:rPr sz="2000" spc="-155" dirty="0">
                <a:latin typeface="Times New Roman"/>
                <a:cs typeface="Times New Roman"/>
              </a:rPr>
              <a:t>have </a:t>
            </a:r>
            <a:r>
              <a:rPr sz="2000" spc="-30" dirty="0">
                <a:latin typeface="Times New Roman"/>
                <a:cs typeface="Times New Roman"/>
              </a:rPr>
              <a:t>to </a:t>
            </a:r>
            <a:r>
              <a:rPr sz="2000" spc="-135" dirty="0">
                <a:latin typeface="Times New Roman"/>
                <a:cs typeface="Times New Roman"/>
              </a:rPr>
              <a:t>swim </a:t>
            </a:r>
            <a:r>
              <a:rPr sz="2000" spc="-95" dirty="0">
                <a:latin typeface="Times New Roman"/>
                <a:cs typeface="Times New Roman"/>
              </a:rPr>
              <a:t>constantly </a:t>
            </a:r>
            <a:r>
              <a:rPr sz="2000" spc="-30" dirty="0">
                <a:latin typeface="Times New Roman"/>
                <a:cs typeface="Times New Roman"/>
              </a:rPr>
              <a:t>to </a:t>
            </a:r>
            <a:r>
              <a:rPr sz="2000" spc="-140" dirty="0">
                <a:latin typeface="Times New Roman"/>
                <a:cs typeface="Times New Roman"/>
              </a:rPr>
              <a:t>avoid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sinking.</a:t>
            </a:r>
            <a:endParaRPr sz="20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80000"/>
              </a:lnSpc>
              <a:spcBef>
                <a:spcPts val="605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7020" algn="l"/>
              </a:tabLst>
            </a:pPr>
            <a:r>
              <a:rPr sz="2000" spc="-50" dirty="0">
                <a:latin typeface="Times New Roman"/>
                <a:cs typeface="Times New Roman"/>
              </a:rPr>
              <a:t>Heart </a:t>
            </a:r>
            <a:r>
              <a:rPr sz="2000" spc="-130" dirty="0">
                <a:latin typeface="Times New Roman"/>
                <a:cs typeface="Times New Roman"/>
              </a:rPr>
              <a:t>is </a:t>
            </a:r>
            <a:r>
              <a:rPr sz="2000" spc="-90" dirty="0">
                <a:latin typeface="Times New Roman"/>
                <a:cs typeface="Times New Roman"/>
              </a:rPr>
              <a:t>two-chambered </a:t>
            </a:r>
            <a:r>
              <a:rPr sz="2000" spc="-75" dirty="0">
                <a:latin typeface="Times New Roman"/>
                <a:cs typeface="Times New Roman"/>
              </a:rPr>
              <a:t>(one </a:t>
            </a:r>
            <a:r>
              <a:rPr sz="2000" spc="-85" dirty="0">
                <a:latin typeface="Times New Roman"/>
                <a:cs typeface="Times New Roman"/>
              </a:rPr>
              <a:t>auricle </a:t>
            </a:r>
            <a:r>
              <a:rPr sz="2000" spc="-114" dirty="0">
                <a:latin typeface="Times New Roman"/>
                <a:cs typeface="Times New Roman"/>
              </a:rPr>
              <a:t>and </a:t>
            </a:r>
            <a:r>
              <a:rPr sz="2000" spc="-90" dirty="0">
                <a:latin typeface="Times New Roman"/>
                <a:cs typeface="Times New Roman"/>
              </a:rPr>
              <a:t>one </a:t>
            </a:r>
            <a:r>
              <a:rPr sz="2000" spc="-60" dirty="0">
                <a:latin typeface="Times New Roman"/>
                <a:cs typeface="Times New Roman"/>
              </a:rPr>
              <a:t>ventricle). </a:t>
            </a:r>
            <a:r>
              <a:rPr sz="2000" spc="-140" dirty="0">
                <a:latin typeface="Times New Roman"/>
                <a:cs typeface="Times New Roman"/>
              </a:rPr>
              <a:t>Some </a:t>
            </a:r>
            <a:r>
              <a:rPr sz="2000" spc="-120" dirty="0">
                <a:latin typeface="Times New Roman"/>
                <a:cs typeface="Times New Roman"/>
              </a:rPr>
              <a:t>of </a:t>
            </a:r>
            <a:r>
              <a:rPr sz="2000" spc="-70" dirty="0">
                <a:latin typeface="Times New Roman"/>
                <a:cs typeface="Times New Roman"/>
              </a:rPr>
              <a:t>them </a:t>
            </a:r>
            <a:r>
              <a:rPr sz="2000" spc="-165" dirty="0">
                <a:latin typeface="Times New Roman"/>
                <a:cs typeface="Times New Roman"/>
              </a:rPr>
              <a:t>have</a:t>
            </a:r>
            <a:r>
              <a:rPr sz="2000" u="sng" spc="-16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9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2"/>
              </a:rPr>
              <a:t>electric  </a:t>
            </a:r>
            <a:r>
              <a:rPr sz="2000" u="sng" spc="-10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2"/>
              </a:rPr>
              <a:t>organs</a:t>
            </a:r>
            <a:r>
              <a:rPr sz="2000" spc="-105" dirty="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(e.g., </a:t>
            </a:r>
            <a:r>
              <a:rPr sz="2000" spc="-100" dirty="0">
                <a:latin typeface="Times New Roman"/>
                <a:cs typeface="Times New Roman"/>
              </a:rPr>
              <a:t>Torpedo) </a:t>
            </a:r>
            <a:r>
              <a:rPr sz="2000" spc="-110" dirty="0">
                <a:latin typeface="Times New Roman"/>
                <a:cs typeface="Times New Roman"/>
              </a:rPr>
              <a:t>and </a:t>
            </a:r>
            <a:r>
              <a:rPr sz="2000" spc="-114" dirty="0">
                <a:latin typeface="Times New Roman"/>
                <a:cs typeface="Times New Roman"/>
              </a:rPr>
              <a:t>some </a:t>
            </a:r>
            <a:r>
              <a:rPr sz="2000" spc="-125" dirty="0">
                <a:latin typeface="Times New Roman"/>
                <a:cs typeface="Times New Roman"/>
              </a:rPr>
              <a:t>possess </a:t>
            </a:r>
            <a:r>
              <a:rPr sz="2000" spc="-105" dirty="0">
                <a:latin typeface="Times New Roman"/>
                <a:cs typeface="Times New Roman"/>
              </a:rPr>
              <a:t>poison </a:t>
            </a:r>
            <a:r>
              <a:rPr sz="2000" spc="-95" dirty="0">
                <a:latin typeface="Times New Roman"/>
                <a:cs typeface="Times New Roman"/>
              </a:rPr>
              <a:t>sting </a:t>
            </a:r>
            <a:r>
              <a:rPr sz="2000" spc="-45" dirty="0">
                <a:latin typeface="Times New Roman"/>
                <a:cs typeface="Times New Roman"/>
              </a:rPr>
              <a:t>(e.g., </a:t>
            </a:r>
            <a:r>
              <a:rPr sz="2000" spc="-90" dirty="0">
                <a:latin typeface="Times New Roman"/>
                <a:cs typeface="Times New Roman"/>
              </a:rPr>
              <a:t>Trygon). </a:t>
            </a:r>
            <a:r>
              <a:rPr sz="2000" spc="-125" dirty="0">
                <a:latin typeface="Times New Roman"/>
                <a:cs typeface="Times New Roman"/>
              </a:rPr>
              <a:t>They </a:t>
            </a:r>
            <a:r>
              <a:rPr sz="2000" spc="-85" dirty="0">
                <a:latin typeface="Times New Roman"/>
                <a:cs typeface="Times New Roman"/>
              </a:rPr>
              <a:t>are cold-  </a:t>
            </a:r>
            <a:r>
              <a:rPr sz="2000" spc="-95" dirty="0">
                <a:latin typeface="Times New Roman"/>
                <a:cs typeface="Times New Roman"/>
              </a:rPr>
              <a:t>blooded </a:t>
            </a:r>
            <a:r>
              <a:rPr sz="2000" spc="-80" dirty="0">
                <a:latin typeface="Times New Roman"/>
                <a:cs typeface="Times New Roman"/>
              </a:rPr>
              <a:t>(</a:t>
            </a:r>
            <a:r>
              <a:rPr sz="2000" u="sng" spc="-8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3"/>
              </a:rPr>
              <a:t>poikilothermous</a:t>
            </a:r>
            <a:r>
              <a:rPr sz="2000" spc="-80" dirty="0">
                <a:latin typeface="Times New Roman"/>
                <a:cs typeface="Times New Roman"/>
              </a:rPr>
              <a:t>)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animals</a:t>
            </a:r>
            <a:endParaRPr sz="20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7020" algn="l"/>
              </a:tabLst>
            </a:pPr>
            <a:r>
              <a:rPr sz="2000" spc="-145" dirty="0">
                <a:latin typeface="Times New Roman"/>
                <a:cs typeface="Times New Roman"/>
              </a:rPr>
              <a:t>Sexes </a:t>
            </a:r>
            <a:r>
              <a:rPr sz="2000" spc="-85" dirty="0">
                <a:latin typeface="Times New Roman"/>
                <a:cs typeface="Times New Roman"/>
              </a:rPr>
              <a:t>are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separate.</a:t>
            </a:r>
            <a:endParaRPr sz="20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7020" algn="l"/>
              </a:tabLst>
            </a:pPr>
            <a:r>
              <a:rPr sz="2000" spc="-125" dirty="0">
                <a:latin typeface="Times New Roman"/>
                <a:cs typeface="Times New Roman"/>
              </a:rPr>
              <a:t>They </a:t>
            </a:r>
            <a:r>
              <a:rPr sz="2000" spc="-155" dirty="0">
                <a:latin typeface="Times New Roman"/>
                <a:cs typeface="Times New Roman"/>
              </a:rPr>
              <a:t>have </a:t>
            </a:r>
            <a:r>
              <a:rPr sz="2000" spc="-60" dirty="0">
                <a:latin typeface="Times New Roman"/>
                <a:cs typeface="Times New Roman"/>
              </a:rPr>
              <a:t>internal </a:t>
            </a:r>
            <a:r>
              <a:rPr sz="2000" spc="-75" dirty="0">
                <a:latin typeface="Times New Roman"/>
                <a:cs typeface="Times New Roman"/>
              </a:rPr>
              <a:t>fertilisation </a:t>
            </a:r>
            <a:r>
              <a:rPr sz="2000" spc="-110" dirty="0">
                <a:latin typeface="Times New Roman"/>
                <a:cs typeface="Times New Roman"/>
              </a:rPr>
              <a:t>and </a:t>
            </a:r>
            <a:r>
              <a:rPr sz="2000" spc="-145" dirty="0">
                <a:latin typeface="Times New Roman"/>
                <a:cs typeface="Times New Roman"/>
              </a:rPr>
              <a:t>many </a:t>
            </a:r>
            <a:r>
              <a:rPr sz="2000" spc="-120" dirty="0">
                <a:latin typeface="Times New Roman"/>
                <a:cs typeface="Times New Roman"/>
              </a:rPr>
              <a:t>of </a:t>
            </a:r>
            <a:r>
              <a:rPr sz="2000" spc="-75" dirty="0">
                <a:latin typeface="Times New Roman"/>
                <a:cs typeface="Times New Roman"/>
              </a:rPr>
              <a:t>them </a:t>
            </a:r>
            <a:r>
              <a:rPr sz="2000" spc="-85" dirty="0">
                <a:latin typeface="Times New Roman"/>
                <a:cs typeface="Times New Roman"/>
              </a:rPr>
              <a:t>are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viviparous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5562600"/>
            <a:ext cx="2286000" cy="704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6200" y="5715000"/>
            <a:ext cx="2286000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39" y="6280810"/>
            <a:ext cx="41471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Example of Cartilaginous fishes : (a) Scoliodon (b)</a:t>
            </a:r>
            <a:r>
              <a:rPr sz="1100" spc="-125" dirty="0">
                <a:solidFill>
                  <a:srgbClr val="373737"/>
                </a:solidFill>
                <a:latin typeface="kiloji"/>
                <a:cs typeface="kiloji"/>
              </a:rPr>
              <a:t> </a:t>
            </a: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Pristis</a:t>
            </a:r>
            <a:endParaRPr sz="1100">
              <a:latin typeface="kiloji"/>
              <a:cs typeface="kiloj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13943"/>
            <a:ext cx="42017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5" dirty="0"/>
              <a:t>CLASS </a:t>
            </a:r>
            <a:r>
              <a:rPr spc="-180" dirty="0">
                <a:latin typeface="Arial"/>
                <a:cs typeface="Arial"/>
              </a:rPr>
              <a:t>–</a:t>
            </a:r>
            <a:r>
              <a:rPr spc="-140" dirty="0">
                <a:latin typeface="Arial"/>
                <a:cs typeface="Arial"/>
              </a:rPr>
              <a:t> </a:t>
            </a:r>
            <a:r>
              <a:rPr spc="-335" dirty="0"/>
              <a:t>OSTEICHTHYES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12494"/>
            <a:ext cx="4971415" cy="29832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6385" marR="408305" indent="-274320">
              <a:lnSpc>
                <a:spcPct val="8000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75" dirty="0">
                <a:latin typeface="Georgia"/>
                <a:cs typeface="Georgia"/>
              </a:rPr>
              <a:t>It </a:t>
            </a:r>
            <a:r>
              <a:rPr sz="2000" spc="-30" dirty="0">
                <a:latin typeface="Georgia"/>
                <a:cs typeface="Georgia"/>
              </a:rPr>
              <a:t>includes both </a:t>
            </a:r>
            <a:r>
              <a:rPr sz="2000" spc="-40" dirty="0">
                <a:latin typeface="Georgia"/>
                <a:cs typeface="Georgia"/>
              </a:rPr>
              <a:t>marine </a:t>
            </a:r>
            <a:r>
              <a:rPr sz="2000" spc="-45" dirty="0">
                <a:latin typeface="Georgia"/>
                <a:cs typeface="Georgia"/>
              </a:rPr>
              <a:t>and </a:t>
            </a:r>
            <a:r>
              <a:rPr sz="2000" spc="-25" dirty="0">
                <a:latin typeface="Georgia"/>
                <a:cs typeface="Georgia"/>
              </a:rPr>
              <a:t>fresh</a:t>
            </a:r>
            <a:r>
              <a:rPr sz="2000" spc="-2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water  </a:t>
            </a:r>
            <a:r>
              <a:rPr sz="2000" spc="-25" dirty="0">
                <a:latin typeface="Georgia"/>
                <a:cs typeface="Georgia"/>
              </a:rPr>
              <a:t>fishes </a:t>
            </a:r>
            <a:r>
              <a:rPr sz="2000" spc="-10" dirty="0">
                <a:latin typeface="Georgia"/>
                <a:cs typeface="Georgia"/>
              </a:rPr>
              <a:t>with </a:t>
            </a:r>
            <a:r>
              <a:rPr sz="2000" spc="-35" dirty="0">
                <a:latin typeface="Georgia"/>
                <a:cs typeface="Georgia"/>
              </a:rPr>
              <a:t>bony</a:t>
            </a:r>
            <a:r>
              <a:rPr sz="2000" spc="-155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endoskeleton.</a:t>
            </a:r>
            <a:endParaRPr sz="20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30" dirty="0">
                <a:latin typeface="Georgia"/>
                <a:cs typeface="Georgia"/>
              </a:rPr>
              <a:t>Their </a:t>
            </a:r>
            <a:r>
              <a:rPr sz="2000" spc="-25" dirty="0">
                <a:latin typeface="Georgia"/>
                <a:cs typeface="Georgia"/>
              </a:rPr>
              <a:t>body </a:t>
            </a:r>
            <a:r>
              <a:rPr sz="2000" spc="-20" dirty="0">
                <a:latin typeface="Georgia"/>
                <a:cs typeface="Georgia"/>
              </a:rPr>
              <a:t>is</a:t>
            </a:r>
            <a:r>
              <a:rPr sz="2000" spc="-155" dirty="0">
                <a:latin typeface="Georgia"/>
                <a:cs typeface="Georgia"/>
              </a:rPr>
              <a:t> </a:t>
            </a:r>
            <a:r>
              <a:rPr sz="2000" spc="-40" dirty="0">
                <a:latin typeface="Georgia"/>
                <a:cs typeface="Georgia"/>
              </a:rPr>
              <a:t>streamlined.</a:t>
            </a:r>
            <a:endParaRPr sz="20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75" dirty="0">
                <a:latin typeface="Georgia"/>
                <a:cs typeface="Georgia"/>
              </a:rPr>
              <a:t>Mouth </a:t>
            </a:r>
            <a:r>
              <a:rPr sz="2000" spc="-20" dirty="0">
                <a:latin typeface="Georgia"/>
                <a:cs typeface="Georgia"/>
              </a:rPr>
              <a:t>is </a:t>
            </a:r>
            <a:r>
              <a:rPr sz="2000" spc="-35" dirty="0">
                <a:latin typeface="Georgia"/>
                <a:cs typeface="Georgia"/>
              </a:rPr>
              <a:t>mostly terminal</a:t>
            </a:r>
            <a:r>
              <a:rPr sz="2000" spc="-215" dirty="0">
                <a:latin typeface="Georgia"/>
                <a:cs typeface="Georgia"/>
              </a:rPr>
              <a:t> </a:t>
            </a:r>
            <a:r>
              <a:rPr sz="2000" spc="-130" dirty="0"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  <a:p>
            <a:pPr marL="286385" marR="509270" indent="-274320">
              <a:lnSpc>
                <a:spcPts val="192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30" dirty="0">
                <a:latin typeface="Georgia"/>
                <a:cs typeface="Georgia"/>
              </a:rPr>
              <a:t>They </a:t>
            </a:r>
            <a:r>
              <a:rPr sz="2000" spc="-35" dirty="0">
                <a:latin typeface="Georgia"/>
                <a:cs typeface="Georgia"/>
              </a:rPr>
              <a:t>have </a:t>
            </a:r>
            <a:r>
              <a:rPr sz="2000" spc="-30" dirty="0">
                <a:latin typeface="Georgia"/>
                <a:cs typeface="Georgia"/>
              </a:rPr>
              <a:t>four </a:t>
            </a:r>
            <a:r>
              <a:rPr sz="2000" spc="-20" dirty="0">
                <a:latin typeface="Georgia"/>
                <a:cs typeface="Georgia"/>
              </a:rPr>
              <a:t>pairs </a:t>
            </a:r>
            <a:r>
              <a:rPr sz="2000" spc="-30" dirty="0">
                <a:latin typeface="Georgia"/>
                <a:cs typeface="Georgia"/>
              </a:rPr>
              <a:t>of gills which </a:t>
            </a:r>
            <a:r>
              <a:rPr sz="2000" spc="-15" dirty="0">
                <a:latin typeface="Georgia"/>
                <a:cs typeface="Georgia"/>
              </a:rPr>
              <a:t>are  </a:t>
            </a:r>
            <a:r>
              <a:rPr sz="2000" spc="-20" dirty="0">
                <a:latin typeface="Georgia"/>
                <a:cs typeface="Georgia"/>
              </a:rPr>
              <a:t>covered </a:t>
            </a:r>
            <a:r>
              <a:rPr sz="2000" spc="-15" dirty="0">
                <a:latin typeface="Georgia"/>
                <a:cs typeface="Georgia"/>
              </a:rPr>
              <a:t>by </a:t>
            </a:r>
            <a:r>
              <a:rPr sz="2000" spc="-45" dirty="0">
                <a:latin typeface="Georgia"/>
                <a:cs typeface="Georgia"/>
              </a:rPr>
              <a:t>an </a:t>
            </a:r>
            <a:r>
              <a:rPr sz="2000" spc="-35" dirty="0">
                <a:latin typeface="Georgia"/>
                <a:cs typeface="Georgia"/>
              </a:rPr>
              <a:t>operculum </a:t>
            </a:r>
            <a:r>
              <a:rPr sz="2000" spc="-40" dirty="0">
                <a:latin typeface="Georgia"/>
                <a:cs typeface="Georgia"/>
              </a:rPr>
              <a:t>on </a:t>
            </a:r>
            <a:r>
              <a:rPr sz="2000" spc="-30" dirty="0">
                <a:latin typeface="Georgia"/>
                <a:cs typeface="Georgia"/>
              </a:rPr>
              <a:t>each</a:t>
            </a:r>
            <a:r>
              <a:rPr sz="2000" spc="-229" dirty="0">
                <a:latin typeface="Georgia"/>
                <a:cs typeface="Georgia"/>
              </a:rPr>
              <a:t> </a:t>
            </a:r>
            <a:r>
              <a:rPr sz="2000" spc="-40" dirty="0">
                <a:latin typeface="Georgia"/>
                <a:cs typeface="Georgia"/>
              </a:rPr>
              <a:t>side.</a:t>
            </a:r>
            <a:endParaRPr sz="20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35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65" dirty="0">
                <a:latin typeface="Georgia"/>
                <a:cs typeface="Georgia"/>
              </a:rPr>
              <a:t>Skin </a:t>
            </a:r>
            <a:r>
              <a:rPr sz="2000" spc="-20" dirty="0">
                <a:latin typeface="Georgia"/>
                <a:cs typeface="Georgia"/>
              </a:rPr>
              <a:t>is covered </a:t>
            </a:r>
            <a:r>
              <a:rPr sz="2000" spc="-10" dirty="0">
                <a:latin typeface="Georgia"/>
                <a:cs typeface="Georgia"/>
              </a:rPr>
              <a:t>with </a:t>
            </a:r>
            <a:r>
              <a:rPr sz="2000" spc="-25" dirty="0">
                <a:latin typeface="Georgia"/>
                <a:cs typeface="Georgia"/>
              </a:rPr>
              <a:t>cycloid/ctenoid</a:t>
            </a:r>
            <a:r>
              <a:rPr sz="2000" spc="-210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scales.</a:t>
            </a:r>
            <a:endParaRPr sz="2000">
              <a:latin typeface="Georgia"/>
              <a:cs typeface="Georgia"/>
            </a:endParaRPr>
          </a:p>
          <a:p>
            <a:pPr marL="286385" indent="-274320">
              <a:lnSpc>
                <a:spcPts val="216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45" dirty="0">
                <a:latin typeface="Georgia"/>
                <a:cs typeface="Georgia"/>
              </a:rPr>
              <a:t>Air </a:t>
            </a:r>
            <a:r>
              <a:rPr sz="2000" spc="-25" dirty="0">
                <a:latin typeface="Georgia"/>
                <a:cs typeface="Georgia"/>
              </a:rPr>
              <a:t>bladder </a:t>
            </a:r>
            <a:r>
              <a:rPr sz="2000" spc="-20" dirty="0">
                <a:latin typeface="Georgia"/>
                <a:cs typeface="Georgia"/>
              </a:rPr>
              <a:t>is present </a:t>
            </a:r>
            <a:r>
              <a:rPr sz="2000" spc="-30" dirty="0">
                <a:latin typeface="Georgia"/>
                <a:cs typeface="Georgia"/>
              </a:rPr>
              <a:t>which</a:t>
            </a:r>
            <a:r>
              <a:rPr sz="2000" spc="-18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regulates</a:t>
            </a:r>
            <a:endParaRPr sz="2000">
              <a:latin typeface="Georgia"/>
              <a:cs typeface="Georgia"/>
            </a:endParaRPr>
          </a:p>
          <a:p>
            <a:pPr marL="286385">
              <a:lnSpc>
                <a:spcPts val="2160"/>
              </a:lnSpc>
            </a:pPr>
            <a:r>
              <a:rPr sz="2000" spc="-65" dirty="0">
                <a:latin typeface="Georgia"/>
                <a:cs typeface="Georgia"/>
              </a:rPr>
              <a:t>buoyancy.</a:t>
            </a:r>
            <a:endParaRPr sz="20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60" dirty="0">
                <a:latin typeface="Georgia"/>
                <a:cs typeface="Georgia"/>
              </a:rPr>
              <a:t>Heart </a:t>
            </a:r>
            <a:r>
              <a:rPr sz="2000" spc="-20" dirty="0">
                <a:latin typeface="Georgia"/>
                <a:cs typeface="Georgia"/>
              </a:rPr>
              <a:t>is </a:t>
            </a:r>
            <a:r>
              <a:rPr sz="2000" spc="-30" dirty="0">
                <a:latin typeface="Georgia"/>
                <a:cs typeface="Georgia"/>
              </a:rPr>
              <a:t>two-chambered </a:t>
            </a:r>
            <a:r>
              <a:rPr sz="2000" spc="-5" dirty="0">
                <a:latin typeface="Georgia"/>
                <a:cs typeface="Georgia"/>
              </a:rPr>
              <a:t>(one </a:t>
            </a:r>
            <a:r>
              <a:rPr sz="2000" spc="-25" dirty="0">
                <a:latin typeface="Georgia"/>
                <a:cs typeface="Georgia"/>
              </a:rPr>
              <a:t>auricle</a:t>
            </a:r>
            <a:r>
              <a:rPr sz="2000" spc="-215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and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4308728"/>
            <a:ext cx="368236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Georgia"/>
                <a:cs typeface="Georgia"/>
              </a:rPr>
              <a:t>one</a:t>
            </a:r>
            <a:r>
              <a:rPr sz="2000" spc="-7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ventricle).</a:t>
            </a:r>
            <a:endParaRPr sz="20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30" dirty="0">
                <a:latin typeface="Georgia"/>
                <a:cs typeface="Georgia"/>
              </a:rPr>
              <a:t>They </a:t>
            </a:r>
            <a:r>
              <a:rPr sz="2000" spc="-15" dirty="0">
                <a:latin typeface="Georgia"/>
                <a:cs typeface="Georgia"/>
              </a:rPr>
              <a:t>are </a:t>
            </a:r>
            <a:r>
              <a:rPr sz="2000" spc="-30" dirty="0">
                <a:latin typeface="Georgia"/>
                <a:cs typeface="Georgia"/>
              </a:rPr>
              <a:t>cold-blooded</a:t>
            </a:r>
            <a:r>
              <a:rPr sz="2000" spc="-210" dirty="0">
                <a:latin typeface="Georgia"/>
                <a:cs typeface="Georgia"/>
              </a:rPr>
              <a:t> </a:t>
            </a:r>
            <a:r>
              <a:rPr sz="2000" spc="-55" dirty="0">
                <a:latin typeface="Georgia"/>
                <a:cs typeface="Georgia"/>
              </a:rPr>
              <a:t>animals.</a:t>
            </a:r>
            <a:endParaRPr sz="20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25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50" dirty="0">
                <a:latin typeface="Georgia"/>
                <a:cs typeface="Georgia"/>
              </a:rPr>
              <a:t>Sexes </a:t>
            </a:r>
            <a:r>
              <a:rPr sz="2000" spc="-15" dirty="0">
                <a:latin typeface="Georgia"/>
                <a:cs typeface="Georgia"/>
              </a:rPr>
              <a:t>are</a:t>
            </a:r>
            <a:r>
              <a:rPr sz="2000" spc="-90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separate.</a:t>
            </a:r>
            <a:endParaRPr sz="20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35" dirty="0">
                <a:latin typeface="Georgia"/>
                <a:cs typeface="Georgia"/>
              </a:rPr>
              <a:t>Fertilisation </a:t>
            </a:r>
            <a:r>
              <a:rPr sz="2000" spc="-20" dirty="0">
                <a:latin typeface="Georgia"/>
                <a:cs typeface="Georgia"/>
              </a:rPr>
              <a:t>is </a:t>
            </a:r>
            <a:r>
              <a:rPr sz="2000" spc="-35" dirty="0">
                <a:latin typeface="Georgia"/>
                <a:cs typeface="Georgia"/>
              </a:rPr>
              <a:t>usually</a:t>
            </a:r>
            <a:r>
              <a:rPr sz="2000" spc="-220" dirty="0">
                <a:latin typeface="Georgia"/>
                <a:cs typeface="Georgia"/>
              </a:rPr>
              <a:t> </a:t>
            </a:r>
            <a:r>
              <a:rPr sz="2000" spc="-40" dirty="0">
                <a:latin typeface="Georgia"/>
                <a:cs typeface="Georgia"/>
              </a:rPr>
              <a:t>external.</a:t>
            </a:r>
            <a:endParaRPr sz="2000">
              <a:latin typeface="Georgia"/>
              <a:cs typeface="Georgia"/>
            </a:endParaRPr>
          </a:p>
          <a:p>
            <a:pPr marL="286385" marR="5715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30" dirty="0">
                <a:latin typeface="Georgia"/>
                <a:cs typeface="Georgia"/>
              </a:rPr>
              <a:t>They </a:t>
            </a:r>
            <a:r>
              <a:rPr sz="2000" spc="-15" dirty="0">
                <a:latin typeface="Georgia"/>
                <a:cs typeface="Georgia"/>
              </a:rPr>
              <a:t>are </a:t>
            </a:r>
            <a:r>
              <a:rPr sz="2000" spc="-35" dirty="0">
                <a:latin typeface="Georgia"/>
                <a:cs typeface="Georgia"/>
              </a:rPr>
              <a:t>mostly </a:t>
            </a:r>
            <a:r>
              <a:rPr sz="2000" spc="-25" dirty="0">
                <a:latin typeface="Georgia"/>
                <a:cs typeface="Georgia"/>
              </a:rPr>
              <a:t>oviparous</a:t>
            </a:r>
            <a:r>
              <a:rPr sz="2000" spc="-210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and  </a:t>
            </a:r>
            <a:r>
              <a:rPr sz="2000" spc="-30" dirty="0">
                <a:latin typeface="Georgia"/>
                <a:cs typeface="Georgia"/>
              </a:rPr>
              <a:t>development </a:t>
            </a:r>
            <a:r>
              <a:rPr sz="2000" spc="-20" dirty="0">
                <a:latin typeface="Georgia"/>
                <a:cs typeface="Georgia"/>
              </a:rPr>
              <a:t>is</a:t>
            </a:r>
            <a:r>
              <a:rPr sz="2000" spc="-110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direct.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4600" y="1676400"/>
            <a:ext cx="10668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8600" y="1676400"/>
            <a:ext cx="9144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70828" y="4269104"/>
            <a:ext cx="2381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Times New Roman"/>
                <a:cs typeface="Times New Roman"/>
              </a:rPr>
              <a:t>Examples </a:t>
            </a:r>
            <a:r>
              <a:rPr sz="1800" spc="-105" dirty="0">
                <a:latin typeface="Times New Roman"/>
                <a:cs typeface="Times New Roman"/>
              </a:rPr>
              <a:t>of </a:t>
            </a:r>
            <a:r>
              <a:rPr sz="1800" spc="-160" dirty="0">
                <a:latin typeface="Times New Roman"/>
                <a:cs typeface="Times New Roman"/>
              </a:rPr>
              <a:t>Bony </a:t>
            </a:r>
            <a:r>
              <a:rPr sz="1800" spc="-114" dirty="0">
                <a:latin typeface="Times New Roman"/>
                <a:cs typeface="Times New Roman"/>
              </a:rPr>
              <a:t>fishes </a:t>
            </a:r>
            <a:r>
              <a:rPr sz="1800" spc="25" dirty="0">
                <a:latin typeface="Times New Roman"/>
                <a:cs typeface="Times New Roman"/>
              </a:rPr>
              <a:t>: </a:t>
            </a:r>
            <a:r>
              <a:rPr sz="1800" spc="-75" dirty="0">
                <a:latin typeface="Times New Roman"/>
                <a:cs typeface="Times New Roman"/>
              </a:rPr>
              <a:t>(a)  </a:t>
            </a:r>
            <a:r>
              <a:rPr sz="1800" spc="-100" dirty="0">
                <a:latin typeface="Times New Roman"/>
                <a:cs typeface="Times New Roman"/>
              </a:rPr>
              <a:t>Hippocampus </a:t>
            </a:r>
            <a:r>
              <a:rPr sz="1800" spc="-60" dirty="0">
                <a:latin typeface="Times New Roman"/>
                <a:cs typeface="Times New Roman"/>
              </a:rPr>
              <a:t>(b)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90" dirty="0">
                <a:latin typeface="Times New Roman"/>
                <a:cs typeface="Times New Roman"/>
              </a:rPr>
              <a:t>Catla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13943"/>
            <a:ext cx="33185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5" dirty="0"/>
              <a:t>CLASS </a:t>
            </a:r>
            <a:r>
              <a:rPr spc="-180" dirty="0">
                <a:latin typeface="Arial"/>
                <a:cs typeface="Arial"/>
              </a:rPr>
              <a:t>–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spc="-280" dirty="0"/>
              <a:t>AMPHIBIA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20114"/>
            <a:ext cx="7615555" cy="42875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6385" marR="5715" indent="-274320">
              <a:lnSpc>
                <a:spcPct val="80000"/>
              </a:lnSpc>
              <a:spcBef>
                <a:spcPts val="53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55" dirty="0">
                <a:latin typeface="Georgia"/>
                <a:cs typeface="Georgia"/>
              </a:rPr>
              <a:t>As </a:t>
            </a:r>
            <a:r>
              <a:rPr sz="1800" spc="-25" dirty="0">
                <a:latin typeface="Georgia"/>
                <a:cs typeface="Georgia"/>
              </a:rPr>
              <a:t>the </a:t>
            </a:r>
            <a:r>
              <a:rPr sz="1800" spc="-50" dirty="0">
                <a:latin typeface="Georgia"/>
                <a:cs typeface="Georgia"/>
              </a:rPr>
              <a:t>name </a:t>
            </a:r>
            <a:r>
              <a:rPr sz="1800" spc="-30" dirty="0">
                <a:latin typeface="Georgia"/>
                <a:cs typeface="Georgia"/>
              </a:rPr>
              <a:t>indicates </a:t>
            </a:r>
            <a:r>
              <a:rPr sz="1800" spc="-110" dirty="0">
                <a:latin typeface="Georgia"/>
                <a:cs typeface="Georgia"/>
              </a:rPr>
              <a:t>(Gr., </a:t>
            </a:r>
            <a:r>
              <a:rPr sz="1800" spc="-60" dirty="0">
                <a:latin typeface="Georgia"/>
                <a:cs typeface="Georgia"/>
              </a:rPr>
              <a:t>Amphi </a:t>
            </a:r>
            <a:r>
              <a:rPr sz="1800" spc="-90" dirty="0">
                <a:latin typeface="Georgia"/>
                <a:cs typeface="Georgia"/>
              </a:rPr>
              <a:t>: </a:t>
            </a:r>
            <a:r>
              <a:rPr sz="1800" spc="-50" dirty="0">
                <a:latin typeface="Georgia"/>
                <a:cs typeface="Georgia"/>
              </a:rPr>
              <a:t>dual, </a:t>
            </a:r>
            <a:r>
              <a:rPr sz="1800" spc="-45" dirty="0">
                <a:latin typeface="Georgia"/>
                <a:cs typeface="Georgia"/>
              </a:rPr>
              <a:t>bios, </a:t>
            </a:r>
            <a:r>
              <a:rPr sz="1800" spc="-30" dirty="0">
                <a:latin typeface="Georgia"/>
                <a:cs typeface="Georgia"/>
              </a:rPr>
              <a:t>life), </a:t>
            </a:r>
            <a:r>
              <a:rPr sz="1800" spc="-40" dirty="0">
                <a:latin typeface="Georgia"/>
                <a:cs typeface="Georgia"/>
              </a:rPr>
              <a:t>amphibians </a:t>
            </a:r>
            <a:r>
              <a:rPr sz="1800" spc="-45" dirty="0">
                <a:latin typeface="Georgia"/>
                <a:cs typeface="Georgia"/>
              </a:rPr>
              <a:t>can </a:t>
            </a:r>
            <a:r>
              <a:rPr sz="1800" spc="-30" dirty="0">
                <a:latin typeface="Georgia"/>
                <a:cs typeface="Georgia"/>
              </a:rPr>
              <a:t>live </a:t>
            </a:r>
            <a:r>
              <a:rPr sz="1800" spc="-55" dirty="0">
                <a:latin typeface="Georgia"/>
                <a:cs typeface="Georgia"/>
              </a:rPr>
              <a:t>in  </a:t>
            </a:r>
            <a:r>
              <a:rPr sz="1800" spc="-35" dirty="0">
                <a:latin typeface="Georgia"/>
                <a:cs typeface="Georgia"/>
              </a:rPr>
              <a:t>aquatic </a:t>
            </a:r>
            <a:r>
              <a:rPr sz="1800" spc="-20" dirty="0">
                <a:latin typeface="Georgia"/>
                <a:cs typeface="Georgia"/>
              </a:rPr>
              <a:t>as </a:t>
            </a:r>
            <a:r>
              <a:rPr sz="1800" spc="-5" dirty="0">
                <a:latin typeface="Georgia"/>
                <a:cs typeface="Georgia"/>
              </a:rPr>
              <a:t>well </a:t>
            </a:r>
            <a:r>
              <a:rPr sz="1800" spc="-20" dirty="0">
                <a:latin typeface="Georgia"/>
                <a:cs typeface="Georgia"/>
              </a:rPr>
              <a:t>as </a:t>
            </a:r>
            <a:r>
              <a:rPr sz="1800" spc="-15" dirty="0">
                <a:latin typeface="Georgia"/>
                <a:cs typeface="Georgia"/>
              </a:rPr>
              <a:t>terrestrial </a:t>
            </a:r>
            <a:r>
              <a:rPr sz="1800" spc="-25" dirty="0">
                <a:latin typeface="Georgia"/>
                <a:cs typeface="Georgia"/>
              </a:rPr>
              <a:t>habitats </a:t>
            </a:r>
            <a:r>
              <a:rPr sz="1800" spc="-65" dirty="0">
                <a:latin typeface="Georgia"/>
                <a:cs typeface="Georgia"/>
              </a:rPr>
              <a:t>Most </a:t>
            </a:r>
            <a:r>
              <a:rPr sz="1800" spc="-30" dirty="0">
                <a:latin typeface="Georgia"/>
                <a:cs typeface="Georgia"/>
              </a:rPr>
              <a:t>of </a:t>
            </a:r>
            <a:r>
              <a:rPr sz="1800" spc="-40" dirty="0">
                <a:latin typeface="Georgia"/>
                <a:cs typeface="Georgia"/>
              </a:rPr>
              <a:t>them </a:t>
            </a:r>
            <a:r>
              <a:rPr sz="1800" spc="-35" dirty="0">
                <a:latin typeface="Georgia"/>
                <a:cs typeface="Georgia"/>
              </a:rPr>
              <a:t>have </a:t>
            </a:r>
            <a:r>
              <a:rPr sz="1800" dirty="0">
                <a:latin typeface="Georgia"/>
                <a:cs typeface="Georgia"/>
              </a:rPr>
              <a:t>two </a:t>
            </a:r>
            <a:r>
              <a:rPr sz="1800" spc="-20" dirty="0">
                <a:latin typeface="Georgia"/>
                <a:cs typeface="Georgia"/>
              </a:rPr>
              <a:t>pairs </a:t>
            </a:r>
            <a:r>
              <a:rPr sz="1800" spc="-30" dirty="0">
                <a:latin typeface="Georgia"/>
                <a:cs typeface="Georgia"/>
              </a:rPr>
              <a:t>of</a:t>
            </a:r>
            <a:r>
              <a:rPr sz="1800" spc="-130" dirty="0">
                <a:latin typeface="Georgia"/>
                <a:cs typeface="Georgia"/>
              </a:rPr>
              <a:t> </a:t>
            </a:r>
            <a:r>
              <a:rPr sz="1800" spc="-55" dirty="0">
                <a:latin typeface="Georgia"/>
                <a:cs typeface="Georgia"/>
              </a:rPr>
              <a:t>limbs.</a:t>
            </a:r>
            <a:endParaRPr sz="18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40" dirty="0">
                <a:latin typeface="Georgia"/>
                <a:cs typeface="Georgia"/>
              </a:rPr>
              <a:t>Body </a:t>
            </a:r>
            <a:r>
              <a:rPr sz="1800" spc="-20" dirty="0">
                <a:latin typeface="Georgia"/>
                <a:cs typeface="Georgia"/>
              </a:rPr>
              <a:t>is </a:t>
            </a:r>
            <a:r>
              <a:rPr sz="1800" spc="-25" dirty="0">
                <a:latin typeface="Georgia"/>
                <a:cs typeface="Georgia"/>
              </a:rPr>
              <a:t>divisible </a:t>
            </a:r>
            <a:r>
              <a:rPr sz="1800" spc="-30" dirty="0">
                <a:latin typeface="Georgia"/>
                <a:cs typeface="Georgia"/>
              </a:rPr>
              <a:t>into head </a:t>
            </a:r>
            <a:r>
              <a:rPr sz="1800" spc="-45" dirty="0">
                <a:latin typeface="Georgia"/>
                <a:cs typeface="Georgia"/>
              </a:rPr>
              <a:t>and</a:t>
            </a:r>
            <a:r>
              <a:rPr sz="1800" spc="-125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trunk.</a:t>
            </a:r>
            <a:endParaRPr sz="18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70" dirty="0">
                <a:latin typeface="Georgia"/>
                <a:cs typeface="Georgia"/>
              </a:rPr>
              <a:t>Tail </a:t>
            </a:r>
            <a:r>
              <a:rPr sz="1800" spc="-50" dirty="0">
                <a:latin typeface="Georgia"/>
                <a:cs typeface="Georgia"/>
              </a:rPr>
              <a:t>may </a:t>
            </a:r>
            <a:r>
              <a:rPr sz="1800" spc="-10" dirty="0">
                <a:latin typeface="Georgia"/>
                <a:cs typeface="Georgia"/>
              </a:rPr>
              <a:t>be </a:t>
            </a:r>
            <a:r>
              <a:rPr sz="1800" spc="-20" dirty="0">
                <a:latin typeface="Georgia"/>
                <a:cs typeface="Georgia"/>
              </a:rPr>
              <a:t>present </a:t>
            </a:r>
            <a:r>
              <a:rPr sz="1800" spc="-45" dirty="0">
                <a:latin typeface="Georgia"/>
                <a:cs typeface="Georgia"/>
              </a:rPr>
              <a:t>in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some.</a:t>
            </a:r>
            <a:endParaRPr sz="18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65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35" dirty="0">
                <a:latin typeface="Georgia"/>
                <a:cs typeface="Georgia"/>
              </a:rPr>
              <a:t>The </a:t>
            </a:r>
            <a:r>
              <a:rPr sz="1800" spc="-45" dirty="0">
                <a:latin typeface="Georgia"/>
                <a:cs typeface="Georgia"/>
              </a:rPr>
              <a:t>amphibian </a:t>
            </a:r>
            <a:r>
              <a:rPr sz="1800" spc="-30" dirty="0">
                <a:latin typeface="Georgia"/>
                <a:cs typeface="Georgia"/>
              </a:rPr>
              <a:t>skin </a:t>
            </a:r>
            <a:r>
              <a:rPr sz="1800" spc="-20" dirty="0">
                <a:latin typeface="Georgia"/>
                <a:cs typeface="Georgia"/>
              </a:rPr>
              <a:t>is </a:t>
            </a:r>
            <a:r>
              <a:rPr sz="1800" spc="-30" dirty="0">
                <a:latin typeface="Georgia"/>
                <a:cs typeface="Georgia"/>
              </a:rPr>
              <a:t>moist </a:t>
            </a:r>
            <a:r>
              <a:rPr sz="1800" spc="-10" dirty="0">
                <a:latin typeface="Georgia"/>
                <a:cs typeface="Georgia"/>
              </a:rPr>
              <a:t>(without</a:t>
            </a:r>
            <a:r>
              <a:rPr sz="1800" spc="-110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scales).</a:t>
            </a:r>
            <a:endParaRPr sz="18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35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eyes </a:t>
            </a:r>
            <a:r>
              <a:rPr sz="1800" spc="-35" dirty="0">
                <a:latin typeface="Georgia"/>
                <a:cs typeface="Georgia"/>
              </a:rPr>
              <a:t>have</a:t>
            </a:r>
            <a:r>
              <a:rPr sz="1800" spc="-125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eyelids.</a:t>
            </a:r>
            <a:endParaRPr sz="18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90" dirty="0">
                <a:latin typeface="Georgia"/>
                <a:cs typeface="Georgia"/>
              </a:rPr>
              <a:t>A </a:t>
            </a:r>
            <a:r>
              <a:rPr sz="1800" spc="-45" dirty="0">
                <a:latin typeface="Georgia"/>
                <a:cs typeface="Georgia"/>
              </a:rPr>
              <a:t>tympanum </a:t>
            </a:r>
            <a:r>
              <a:rPr sz="1800" spc="-15" dirty="0">
                <a:latin typeface="Georgia"/>
                <a:cs typeface="Georgia"/>
              </a:rPr>
              <a:t>represents </a:t>
            </a:r>
            <a:r>
              <a:rPr sz="1800" spc="-2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85" dirty="0">
                <a:latin typeface="Georgia"/>
                <a:cs typeface="Georgia"/>
              </a:rPr>
              <a:t>ear.</a:t>
            </a:r>
            <a:endParaRPr sz="1800">
              <a:latin typeface="Georgia"/>
              <a:cs typeface="Georgia"/>
            </a:endParaRPr>
          </a:p>
          <a:p>
            <a:pPr marL="286385" indent="-274320">
              <a:lnSpc>
                <a:spcPts val="1945"/>
              </a:lnSpc>
              <a:spcBef>
                <a:spcPts val="165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35" dirty="0">
                <a:latin typeface="Georgia"/>
                <a:cs typeface="Georgia"/>
              </a:rPr>
              <a:t>Alimentary </a:t>
            </a:r>
            <a:r>
              <a:rPr sz="1800" spc="-55" dirty="0">
                <a:latin typeface="Georgia"/>
                <a:cs typeface="Georgia"/>
              </a:rPr>
              <a:t>canal, </a:t>
            </a:r>
            <a:r>
              <a:rPr sz="1800" spc="-25" dirty="0">
                <a:latin typeface="Georgia"/>
                <a:cs typeface="Georgia"/>
              </a:rPr>
              <a:t>urinary </a:t>
            </a:r>
            <a:r>
              <a:rPr sz="1800" spc="-45" dirty="0">
                <a:latin typeface="Georgia"/>
                <a:cs typeface="Georgia"/>
              </a:rPr>
              <a:t>and </a:t>
            </a:r>
            <a:r>
              <a:rPr sz="1800" spc="-25" dirty="0">
                <a:latin typeface="Georgia"/>
                <a:cs typeface="Georgia"/>
              </a:rPr>
              <a:t>reproductive </a:t>
            </a:r>
            <a:r>
              <a:rPr sz="1800" spc="-20" dirty="0">
                <a:latin typeface="Georgia"/>
                <a:cs typeface="Georgia"/>
              </a:rPr>
              <a:t>tracts </a:t>
            </a:r>
            <a:r>
              <a:rPr sz="1800" spc="-25" dirty="0">
                <a:latin typeface="Georgia"/>
                <a:cs typeface="Georgia"/>
              </a:rPr>
              <a:t>open </a:t>
            </a:r>
            <a:r>
              <a:rPr sz="1800" spc="-35" dirty="0">
                <a:latin typeface="Georgia"/>
                <a:cs typeface="Georgia"/>
              </a:rPr>
              <a:t>into </a:t>
            </a:r>
            <a:r>
              <a:rPr sz="1800" spc="-30" dirty="0">
                <a:latin typeface="Georgia"/>
                <a:cs typeface="Georgia"/>
              </a:rPr>
              <a:t>a</a:t>
            </a:r>
            <a:r>
              <a:rPr sz="1800" spc="32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common</a:t>
            </a:r>
            <a:endParaRPr sz="1800">
              <a:latin typeface="Georgia"/>
              <a:cs typeface="Georgia"/>
            </a:endParaRPr>
          </a:p>
          <a:p>
            <a:pPr marL="286385">
              <a:lnSpc>
                <a:spcPts val="1945"/>
              </a:lnSpc>
            </a:pPr>
            <a:r>
              <a:rPr sz="1800" spc="-30" dirty="0">
                <a:latin typeface="Georgia"/>
                <a:cs typeface="Georgia"/>
              </a:rPr>
              <a:t>chamber </a:t>
            </a:r>
            <a:r>
              <a:rPr sz="1800" spc="-25" dirty="0">
                <a:latin typeface="Georgia"/>
                <a:cs typeface="Georgia"/>
              </a:rPr>
              <a:t>called cloaca which opens </a:t>
            </a:r>
            <a:r>
              <a:rPr sz="1800" spc="-20" dirty="0">
                <a:latin typeface="Georgia"/>
                <a:cs typeface="Georgia"/>
              </a:rPr>
              <a:t>to </a:t>
            </a:r>
            <a:r>
              <a:rPr sz="1800" spc="-25" dirty="0">
                <a:latin typeface="Georgia"/>
                <a:cs typeface="Georgia"/>
              </a:rPr>
              <a:t>the</a:t>
            </a:r>
            <a:r>
              <a:rPr sz="1800" spc="-240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exterior.</a:t>
            </a:r>
            <a:endParaRPr sz="18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40" dirty="0">
                <a:latin typeface="Georgia"/>
                <a:cs typeface="Georgia"/>
              </a:rPr>
              <a:t>Respiration </a:t>
            </a:r>
            <a:r>
              <a:rPr sz="1800" spc="-20" dirty="0">
                <a:latin typeface="Georgia"/>
                <a:cs typeface="Georgia"/>
              </a:rPr>
              <a:t>is by </a:t>
            </a:r>
            <a:r>
              <a:rPr sz="1800" spc="-45" dirty="0">
                <a:latin typeface="Georgia"/>
                <a:cs typeface="Georgia"/>
              </a:rPr>
              <a:t>gills, </a:t>
            </a:r>
            <a:r>
              <a:rPr sz="1800" spc="-35" dirty="0">
                <a:latin typeface="Georgia"/>
                <a:cs typeface="Georgia"/>
              </a:rPr>
              <a:t>lungs </a:t>
            </a:r>
            <a:r>
              <a:rPr sz="1800" spc="-45" dirty="0">
                <a:latin typeface="Georgia"/>
                <a:cs typeface="Georgia"/>
              </a:rPr>
              <a:t>and </a:t>
            </a:r>
            <a:r>
              <a:rPr sz="1800" spc="-35" dirty="0">
                <a:latin typeface="Georgia"/>
                <a:cs typeface="Georgia"/>
              </a:rPr>
              <a:t>through</a:t>
            </a:r>
            <a:r>
              <a:rPr sz="1800" spc="-7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skin.</a:t>
            </a:r>
            <a:endParaRPr sz="18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35" dirty="0">
                <a:latin typeface="Georgia"/>
                <a:cs typeface="Georgia"/>
              </a:rPr>
              <a:t>The </a:t>
            </a:r>
            <a:r>
              <a:rPr sz="1800" spc="-20" dirty="0">
                <a:latin typeface="Georgia"/>
                <a:cs typeface="Georgia"/>
              </a:rPr>
              <a:t>heart is </a:t>
            </a:r>
            <a:r>
              <a:rPr sz="1800" spc="-30" dirty="0">
                <a:latin typeface="Georgia"/>
                <a:cs typeface="Georgia"/>
              </a:rPr>
              <a:t>three- chambered </a:t>
            </a:r>
            <a:r>
              <a:rPr sz="1800" spc="15" dirty="0">
                <a:latin typeface="Georgia"/>
                <a:cs typeface="Georgia"/>
              </a:rPr>
              <a:t>(two </a:t>
            </a:r>
            <a:r>
              <a:rPr sz="1800" spc="-25" dirty="0">
                <a:latin typeface="Georgia"/>
                <a:cs typeface="Georgia"/>
              </a:rPr>
              <a:t>auricles </a:t>
            </a:r>
            <a:r>
              <a:rPr sz="1800" spc="-45" dirty="0">
                <a:latin typeface="Georgia"/>
                <a:cs typeface="Georgia"/>
              </a:rPr>
              <a:t>and </a:t>
            </a:r>
            <a:r>
              <a:rPr sz="1800" spc="-25" dirty="0">
                <a:latin typeface="Georgia"/>
                <a:cs typeface="Georgia"/>
              </a:rPr>
              <a:t>one</a:t>
            </a:r>
            <a:r>
              <a:rPr sz="1800" spc="-185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ventricle).</a:t>
            </a:r>
            <a:endParaRPr sz="18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65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20" dirty="0">
                <a:latin typeface="Georgia"/>
                <a:cs typeface="Georgia"/>
              </a:rPr>
              <a:t>These are </a:t>
            </a:r>
            <a:r>
              <a:rPr sz="1800" spc="-30" dirty="0">
                <a:latin typeface="Georgia"/>
                <a:cs typeface="Georgia"/>
              </a:rPr>
              <a:t>cold-blooded</a:t>
            </a:r>
            <a:r>
              <a:rPr sz="1800" spc="-120" dirty="0">
                <a:latin typeface="Georgia"/>
                <a:cs typeface="Georgia"/>
              </a:rPr>
              <a:t> </a:t>
            </a:r>
            <a:r>
              <a:rPr sz="1800" spc="-55" dirty="0">
                <a:latin typeface="Georgia"/>
                <a:cs typeface="Georgia"/>
              </a:rPr>
              <a:t>animals.</a:t>
            </a:r>
            <a:endParaRPr sz="18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45" dirty="0">
                <a:latin typeface="Georgia"/>
                <a:cs typeface="Georgia"/>
              </a:rPr>
              <a:t>Sexes </a:t>
            </a:r>
            <a:r>
              <a:rPr sz="1800" spc="-20" dirty="0">
                <a:latin typeface="Georgia"/>
                <a:cs typeface="Georgia"/>
              </a:rPr>
              <a:t>are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separate.</a:t>
            </a:r>
            <a:endParaRPr sz="1800">
              <a:latin typeface="Georgia"/>
              <a:cs typeface="Georgia"/>
            </a:endParaRPr>
          </a:p>
          <a:p>
            <a:pPr marL="335280" indent="-323215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335280" algn="l"/>
                <a:tab pos="335915" algn="l"/>
              </a:tabLst>
            </a:pPr>
            <a:r>
              <a:rPr sz="1800" spc="-35" dirty="0">
                <a:latin typeface="Georgia"/>
                <a:cs typeface="Georgia"/>
              </a:rPr>
              <a:t>Fertilisation </a:t>
            </a:r>
            <a:r>
              <a:rPr sz="1800" spc="-20" dirty="0">
                <a:latin typeface="Georgia"/>
                <a:cs typeface="Georgia"/>
              </a:rPr>
              <a:t>is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external.</a:t>
            </a:r>
            <a:endParaRPr sz="18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25" dirty="0">
                <a:latin typeface="Georgia"/>
                <a:cs typeface="Georgia"/>
              </a:rPr>
              <a:t>They </a:t>
            </a:r>
            <a:r>
              <a:rPr sz="1800" spc="-20" dirty="0">
                <a:latin typeface="Georgia"/>
                <a:cs typeface="Georgia"/>
              </a:rPr>
              <a:t>are </a:t>
            </a:r>
            <a:r>
              <a:rPr sz="1800" spc="-25" dirty="0">
                <a:latin typeface="Georgia"/>
                <a:cs typeface="Georgia"/>
              </a:rPr>
              <a:t>oviparous </a:t>
            </a:r>
            <a:r>
              <a:rPr sz="1800" spc="-45" dirty="0">
                <a:latin typeface="Georgia"/>
                <a:cs typeface="Georgia"/>
              </a:rPr>
              <a:t>and </a:t>
            </a:r>
            <a:r>
              <a:rPr sz="1800" spc="-30" dirty="0">
                <a:latin typeface="Georgia"/>
                <a:cs typeface="Georgia"/>
              </a:rPr>
              <a:t>development </a:t>
            </a:r>
            <a:r>
              <a:rPr sz="1800" spc="-20" dirty="0">
                <a:latin typeface="Georgia"/>
                <a:cs typeface="Georgia"/>
              </a:rPr>
              <a:t>is</a:t>
            </a:r>
            <a:r>
              <a:rPr sz="1800" spc="-125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indirect.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4572000"/>
            <a:ext cx="2099436" cy="1688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18428" y="6213144"/>
            <a:ext cx="2889885" cy="3536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195"/>
              </a:spcBef>
            </a:pP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Examples of Amphibia : (a) Salamandra</a:t>
            </a:r>
            <a:r>
              <a:rPr sz="1100" spc="-110" dirty="0">
                <a:solidFill>
                  <a:srgbClr val="373737"/>
                </a:solidFill>
                <a:latin typeface="kiloji"/>
                <a:cs typeface="kiloji"/>
              </a:rPr>
              <a:t> </a:t>
            </a: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(b)  Rana</a:t>
            </a:r>
            <a:endParaRPr sz="1100">
              <a:latin typeface="kiloji"/>
              <a:cs typeface="kiloj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13943"/>
            <a:ext cx="31026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696363"/>
                </a:solidFill>
                <a:latin typeface="Trebuchet MS"/>
                <a:cs typeface="Trebuchet MS"/>
              </a:rPr>
              <a:t>CLASS </a:t>
            </a:r>
            <a:r>
              <a:rPr spc="95" dirty="0">
                <a:solidFill>
                  <a:srgbClr val="696363"/>
                </a:solidFill>
                <a:latin typeface="Arial"/>
                <a:cs typeface="Arial"/>
              </a:rPr>
              <a:t>–</a:t>
            </a:r>
            <a:r>
              <a:rPr spc="-315" dirty="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spc="-155" dirty="0">
                <a:solidFill>
                  <a:srgbClr val="696363"/>
                </a:solidFill>
                <a:latin typeface="Trebuchet MS"/>
                <a:cs typeface="Trebuchet MS"/>
              </a:rPr>
              <a:t>REPTILIA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449070"/>
            <a:ext cx="835850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95" dirty="0">
                <a:latin typeface="Times New Roman"/>
                <a:cs typeface="Times New Roman"/>
              </a:rPr>
              <a:t>The </a:t>
            </a:r>
            <a:r>
              <a:rPr sz="1800" spc="-120" dirty="0">
                <a:latin typeface="Times New Roman"/>
                <a:cs typeface="Times New Roman"/>
              </a:rPr>
              <a:t>class </a:t>
            </a:r>
            <a:r>
              <a:rPr sz="1800" spc="-100" dirty="0">
                <a:latin typeface="Times New Roman"/>
                <a:cs typeface="Times New Roman"/>
              </a:rPr>
              <a:t>name </a:t>
            </a:r>
            <a:r>
              <a:rPr sz="1800" spc="-60" dirty="0">
                <a:latin typeface="Times New Roman"/>
                <a:cs typeface="Times New Roman"/>
              </a:rPr>
              <a:t>refers </a:t>
            </a:r>
            <a:r>
              <a:rPr sz="1800" spc="-25" dirty="0">
                <a:latin typeface="Times New Roman"/>
                <a:cs typeface="Times New Roman"/>
              </a:rPr>
              <a:t>to </a:t>
            </a:r>
            <a:r>
              <a:rPr sz="1800" spc="-45" dirty="0">
                <a:latin typeface="Times New Roman"/>
                <a:cs typeface="Times New Roman"/>
              </a:rPr>
              <a:t>their </a:t>
            </a:r>
            <a:r>
              <a:rPr sz="1800" spc="-80" dirty="0">
                <a:latin typeface="Times New Roman"/>
                <a:cs typeface="Times New Roman"/>
              </a:rPr>
              <a:t>creeping </a:t>
            </a:r>
            <a:r>
              <a:rPr sz="1800" spc="-30" dirty="0">
                <a:latin typeface="Times New Roman"/>
                <a:cs typeface="Times New Roman"/>
              </a:rPr>
              <a:t>or </a:t>
            </a:r>
            <a:r>
              <a:rPr sz="1800" spc="-100" dirty="0">
                <a:latin typeface="Times New Roman"/>
                <a:cs typeface="Times New Roman"/>
              </a:rPr>
              <a:t>crawling </a:t>
            </a:r>
            <a:r>
              <a:rPr sz="1800" spc="-90" dirty="0">
                <a:latin typeface="Times New Roman"/>
                <a:cs typeface="Times New Roman"/>
              </a:rPr>
              <a:t>mode </a:t>
            </a:r>
            <a:r>
              <a:rPr sz="1800" spc="-105" dirty="0">
                <a:latin typeface="Times New Roman"/>
                <a:cs typeface="Times New Roman"/>
              </a:rPr>
              <a:t>of </a:t>
            </a:r>
            <a:r>
              <a:rPr sz="1800" spc="-75" dirty="0">
                <a:latin typeface="Times New Roman"/>
                <a:cs typeface="Times New Roman"/>
              </a:rPr>
              <a:t>locomotion </a:t>
            </a:r>
            <a:r>
              <a:rPr sz="1800" spc="-65" dirty="0">
                <a:latin typeface="Times New Roman"/>
                <a:cs typeface="Times New Roman"/>
              </a:rPr>
              <a:t>(Latin, </a:t>
            </a:r>
            <a:r>
              <a:rPr sz="1800" spc="-45" dirty="0">
                <a:latin typeface="Times New Roman"/>
                <a:cs typeface="Times New Roman"/>
              </a:rPr>
              <a:t>repere </a:t>
            </a:r>
            <a:r>
              <a:rPr sz="1800" spc="-30" dirty="0">
                <a:latin typeface="Times New Roman"/>
                <a:cs typeface="Times New Roman"/>
              </a:rPr>
              <a:t>or reptum,  </a:t>
            </a:r>
            <a:r>
              <a:rPr sz="1800" spc="-25" dirty="0">
                <a:latin typeface="Times New Roman"/>
                <a:cs typeface="Times New Roman"/>
              </a:rPr>
              <a:t>to </a:t>
            </a:r>
            <a:r>
              <a:rPr sz="1800" spc="-60" dirty="0">
                <a:latin typeface="Times New Roman"/>
                <a:cs typeface="Times New Roman"/>
              </a:rPr>
              <a:t>creep </a:t>
            </a:r>
            <a:r>
              <a:rPr sz="1800" spc="-30" dirty="0">
                <a:latin typeface="Times New Roman"/>
                <a:cs typeface="Times New Roman"/>
              </a:rPr>
              <a:t>or </a:t>
            </a:r>
            <a:r>
              <a:rPr sz="1800" spc="-70" dirty="0">
                <a:latin typeface="Times New Roman"/>
                <a:cs typeface="Times New Roman"/>
              </a:rPr>
              <a:t>crawl).They are </a:t>
            </a:r>
            <a:r>
              <a:rPr sz="1800" spc="-95" dirty="0">
                <a:latin typeface="Times New Roman"/>
                <a:cs typeface="Times New Roman"/>
              </a:rPr>
              <a:t>mostly </a:t>
            </a:r>
            <a:r>
              <a:rPr sz="1800" spc="-40" dirty="0">
                <a:latin typeface="Times New Roman"/>
                <a:cs typeface="Times New Roman"/>
              </a:rPr>
              <a:t>terrestrial </a:t>
            </a:r>
            <a:r>
              <a:rPr sz="1800" spc="-110" dirty="0">
                <a:latin typeface="Times New Roman"/>
                <a:cs typeface="Times New Roman"/>
              </a:rPr>
              <a:t>animals </a:t>
            </a:r>
            <a:r>
              <a:rPr sz="1800" spc="-100" dirty="0">
                <a:latin typeface="Times New Roman"/>
                <a:cs typeface="Times New Roman"/>
              </a:rPr>
              <a:t>and </a:t>
            </a:r>
            <a:r>
              <a:rPr sz="1800" spc="-45" dirty="0">
                <a:latin typeface="Times New Roman"/>
                <a:cs typeface="Times New Roman"/>
              </a:rPr>
              <a:t>their </a:t>
            </a:r>
            <a:r>
              <a:rPr sz="1800" spc="-105" dirty="0">
                <a:latin typeface="Times New Roman"/>
                <a:cs typeface="Times New Roman"/>
              </a:rPr>
              <a:t>body </a:t>
            </a:r>
            <a:r>
              <a:rPr sz="1800" spc="-114" dirty="0">
                <a:latin typeface="Times New Roman"/>
                <a:cs typeface="Times New Roman"/>
              </a:rPr>
              <a:t>is </a:t>
            </a:r>
            <a:r>
              <a:rPr sz="1800" spc="-90" dirty="0">
                <a:latin typeface="Times New Roman"/>
                <a:cs typeface="Times New Roman"/>
              </a:rPr>
              <a:t>covered </a:t>
            </a:r>
            <a:r>
              <a:rPr sz="1800" spc="-145" dirty="0">
                <a:latin typeface="Times New Roman"/>
                <a:cs typeface="Times New Roman"/>
              </a:rPr>
              <a:t>by </a:t>
            </a:r>
            <a:r>
              <a:rPr sz="1800" spc="-65" dirty="0">
                <a:latin typeface="Times New Roman"/>
                <a:cs typeface="Times New Roman"/>
              </a:rPr>
              <a:t>dry </a:t>
            </a:r>
            <a:r>
              <a:rPr sz="1800" spc="-105" dirty="0">
                <a:latin typeface="Times New Roman"/>
                <a:cs typeface="Times New Roman"/>
              </a:rPr>
              <a:t>and  </a:t>
            </a:r>
            <a:r>
              <a:rPr sz="1800" spc="-75" dirty="0">
                <a:latin typeface="Times New Roman"/>
                <a:cs typeface="Times New Roman"/>
              </a:rPr>
              <a:t>cornified </a:t>
            </a:r>
            <a:r>
              <a:rPr sz="1800" spc="-70" dirty="0">
                <a:latin typeface="Times New Roman"/>
                <a:cs typeface="Times New Roman"/>
              </a:rPr>
              <a:t>skin, </a:t>
            </a:r>
            <a:r>
              <a:rPr sz="1800" spc="-75" dirty="0">
                <a:latin typeface="Times New Roman"/>
                <a:cs typeface="Times New Roman"/>
              </a:rPr>
              <a:t>epidermal </a:t>
            </a:r>
            <a:r>
              <a:rPr sz="1800" spc="-110" dirty="0">
                <a:latin typeface="Times New Roman"/>
                <a:cs typeface="Times New Roman"/>
              </a:rPr>
              <a:t>scales </a:t>
            </a:r>
            <a:r>
              <a:rPr sz="1800" spc="-30" dirty="0">
                <a:latin typeface="Times New Roman"/>
                <a:cs typeface="Times New Roman"/>
              </a:rPr>
              <a:t>or</a:t>
            </a:r>
            <a:r>
              <a:rPr sz="1800" spc="-30" dirty="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sz="1800" u="sng" spc="-8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2"/>
              </a:rPr>
              <a:t>scutes</a:t>
            </a:r>
            <a:r>
              <a:rPr sz="1800" spc="-55" dirty="0">
                <a:solidFill>
                  <a:srgbClr val="CC990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114" dirty="0">
                <a:latin typeface="Times New Roman"/>
                <a:cs typeface="Times New Roman"/>
              </a:rPr>
              <a:t>They </a:t>
            </a:r>
            <a:r>
              <a:rPr sz="1800" spc="-80" dirty="0">
                <a:latin typeface="Times New Roman"/>
                <a:cs typeface="Times New Roman"/>
              </a:rPr>
              <a:t>do </a:t>
            </a:r>
            <a:r>
              <a:rPr sz="1800" spc="-45" dirty="0">
                <a:latin typeface="Times New Roman"/>
                <a:cs typeface="Times New Roman"/>
              </a:rPr>
              <a:t>not </a:t>
            </a:r>
            <a:r>
              <a:rPr sz="1800" spc="-140" dirty="0">
                <a:latin typeface="Times New Roman"/>
                <a:cs typeface="Times New Roman"/>
              </a:rPr>
              <a:t>have </a:t>
            </a:r>
            <a:r>
              <a:rPr sz="1800" spc="-50" dirty="0">
                <a:latin typeface="Times New Roman"/>
                <a:cs typeface="Times New Roman"/>
              </a:rPr>
              <a:t>external </a:t>
            </a:r>
            <a:r>
              <a:rPr sz="1800" spc="-65" dirty="0">
                <a:latin typeface="Times New Roman"/>
                <a:cs typeface="Times New Roman"/>
              </a:rPr>
              <a:t>ear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80" dirty="0">
                <a:latin typeface="Times New Roman"/>
                <a:cs typeface="Times New Roman"/>
              </a:rPr>
              <a:t>openings.</a:t>
            </a:r>
            <a:endParaRPr sz="1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125" dirty="0">
                <a:latin typeface="Times New Roman"/>
                <a:cs typeface="Times New Roman"/>
              </a:rPr>
              <a:t>Tympanum </a:t>
            </a:r>
            <a:r>
              <a:rPr sz="1800" spc="-60" dirty="0">
                <a:latin typeface="Times New Roman"/>
                <a:cs typeface="Times New Roman"/>
              </a:rPr>
              <a:t>represents </a:t>
            </a:r>
            <a:r>
              <a:rPr sz="1800" spc="-70" dirty="0">
                <a:latin typeface="Times New Roman"/>
                <a:cs typeface="Times New Roman"/>
              </a:rPr>
              <a:t>ear. </a:t>
            </a:r>
            <a:r>
              <a:rPr sz="1800" spc="-95" dirty="0">
                <a:latin typeface="Times New Roman"/>
                <a:cs typeface="Times New Roman"/>
              </a:rPr>
              <a:t>Limbs, </a:t>
            </a:r>
            <a:r>
              <a:rPr sz="1800" spc="-90" dirty="0">
                <a:latin typeface="Times New Roman"/>
                <a:cs typeface="Times New Roman"/>
              </a:rPr>
              <a:t>when </a:t>
            </a:r>
            <a:r>
              <a:rPr sz="1800" spc="-40" dirty="0">
                <a:latin typeface="Times New Roman"/>
                <a:cs typeface="Times New Roman"/>
              </a:rPr>
              <a:t>present, </a:t>
            </a:r>
            <a:r>
              <a:rPr sz="1800" spc="-70" dirty="0">
                <a:latin typeface="Times New Roman"/>
                <a:cs typeface="Times New Roman"/>
              </a:rPr>
              <a:t>are two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pairs.</a:t>
            </a:r>
            <a:endParaRPr sz="1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40" dirty="0">
                <a:latin typeface="Times New Roman"/>
                <a:cs typeface="Times New Roman"/>
              </a:rPr>
              <a:t>Heart </a:t>
            </a:r>
            <a:r>
              <a:rPr sz="1800" spc="-114" dirty="0">
                <a:latin typeface="Times New Roman"/>
                <a:cs typeface="Times New Roman"/>
              </a:rPr>
              <a:t>is </a:t>
            </a:r>
            <a:r>
              <a:rPr sz="1800" spc="-110" dirty="0">
                <a:latin typeface="Times New Roman"/>
                <a:cs typeface="Times New Roman"/>
              </a:rPr>
              <a:t>usually </a:t>
            </a:r>
            <a:r>
              <a:rPr sz="1800" spc="-60" dirty="0">
                <a:latin typeface="Times New Roman"/>
                <a:cs typeface="Times New Roman"/>
              </a:rPr>
              <a:t>three-chambered, </a:t>
            </a:r>
            <a:r>
              <a:rPr sz="1800" spc="-55" dirty="0">
                <a:latin typeface="Times New Roman"/>
                <a:cs typeface="Times New Roman"/>
              </a:rPr>
              <a:t>but </a:t>
            </a:r>
            <a:r>
              <a:rPr sz="1800" spc="-75" dirty="0">
                <a:latin typeface="Times New Roman"/>
                <a:cs typeface="Times New Roman"/>
              </a:rPr>
              <a:t>four-chambered </a:t>
            </a:r>
            <a:r>
              <a:rPr sz="1800" spc="-85" dirty="0">
                <a:latin typeface="Times New Roman"/>
                <a:cs typeface="Times New Roman"/>
              </a:rPr>
              <a:t>in </a:t>
            </a:r>
            <a:r>
              <a:rPr sz="1800" spc="-70" dirty="0">
                <a:latin typeface="Times New Roman"/>
                <a:cs typeface="Times New Roman"/>
              </a:rPr>
              <a:t>crocodiles. </a:t>
            </a:r>
            <a:r>
              <a:rPr sz="1800" spc="-80" dirty="0">
                <a:latin typeface="Times New Roman"/>
                <a:cs typeface="Times New Roman"/>
              </a:rPr>
              <a:t>Reptiles </a:t>
            </a:r>
            <a:r>
              <a:rPr sz="1800" spc="-70" dirty="0">
                <a:latin typeface="Times New Roman"/>
                <a:cs typeface="Times New Roman"/>
              </a:rPr>
              <a:t>are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65" dirty="0">
                <a:latin typeface="Times New Roman"/>
                <a:cs typeface="Times New Roman"/>
              </a:rPr>
              <a:t>poikilotherms.</a:t>
            </a:r>
            <a:endParaRPr sz="1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135" dirty="0">
                <a:latin typeface="Times New Roman"/>
                <a:cs typeface="Times New Roman"/>
              </a:rPr>
              <a:t>Snakes </a:t>
            </a:r>
            <a:r>
              <a:rPr sz="1800" spc="-100" dirty="0">
                <a:latin typeface="Times New Roman"/>
                <a:cs typeface="Times New Roman"/>
              </a:rPr>
              <a:t>and </a:t>
            </a:r>
            <a:r>
              <a:rPr sz="1800" spc="-95" dirty="0">
                <a:latin typeface="Times New Roman"/>
                <a:cs typeface="Times New Roman"/>
              </a:rPr>
              <a:t>lizards </a:t>
            </a:r>
            <a:r>
              <a:rPr sz="1800" spc="-100" dirty="0">
                <a:latin typeface="Times New Roman"/>
                <a:cs typeface="Times New Roman"/>
              </a:rPr>
              <a:t>shed </a:t>
            </a:r>
            <a:r>
              <a:rPr sz="1800" spc="-45" dirty="0">
                <a:latin typeface="Times New Roman"/>
                <a:cs typeface="Times New Roman"/>
              </a:rPr>
              <a:t>their </a:t>
            </a:r>
            <a:r>
              <a:rPr sz="1800" spc="-114" dirty="0">
                <a:latin typeface="Times New Roman"/>
                <a:cs typeface="Times New Roman"/>
              </a:rPr>
              <a:t>scales </a:t>
            </a:r>
            <a:r>
              <a:rPr sz="1800" spc="-145" dirty="0">
                <a:latin typeface="Times New Roman"/>
                <a:cs typeface="Times New Roman"/>
              </a:rPr>
              <a:t>as </a:t>
            </a:r>
            <a:r>
              <a:rPr sz="1800" spc="-105" dirty="0">
                <a:latin typeface="Times New Roman"/>
                <a:cs typeface="Times New Roman"/>
              </a:rPr>
              <a:t>skin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cast.</a:t>
            </a:r>
            <a:endParaRPr sz="1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125" dirty="0">
                <a:latin typeface="Times New Roman"/>
                <a:cs typeface="Times New Roman"/>
              </a:rPr>
              <a:t>Sexes </a:t>
            </a:r>
            <a:r>
              <a:rPr sz="1800" spc="-70" dirty="0">
                <a:latin typeface="Times New Roman"/>
                <a:cs typeface="Times New Roman"/>
              </a:rPr>
              <a:t>are </a:t>
            </a:r>
            <a:r>
              <a:rPr sz="1800" spc="-65" dirty="0">
                <a:latin typeface="Times New Roman"/>
                <a:cs typeface="Times New Roman"/>
              </a:rPr>
              <a:t>separate. </a:t>
            </a:r>
            <a:r>
              <a:rPr sz="1800" spc="-75" dirty="0">
                <a:latin typeface="Times New Roman"/>
                <a:cs typeface="Times New Roman"/>
              </a:rPr>
              <a:t>Fertilisation </a:t>
            </a:r>
            <a:r>
              <a:rPr sz="1800" spc="-114" dirty="0">
                <a:latin typeface="Times New Roman"/>
                <a:cs typeface="Times New Roman"/>
              </a:rPr>
              <a:t>is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internal.</a:t>
            </a:r>
            <a:endParaRPr sz="1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114" dirty="0">
                <a:latin typeface="Times New Roman"/>
                <a:cs typeface="Times New Roman"/>
              </a:rPr>
              <a:t>They </a:t>
            </a:r>
            <a:r>
              <a:rPr sz="1800" spc="-70" dirty="0">
                <a:latin typeface="Times New Roman"/>
                <a:cs typeface="Times New Roman"/>
              </a:rPr>
              <a:t>are </a:t>
            </a:r>
            <a:r>
              <a:rPr sz="1800" spc="-95" dirty="0">
                <a:latin typeface="Times New Roman"/>
                <a:cs typeface="Times New Roman"/>
              </a:rPr>
              <a:t>oviparous </a:t>
            </a:r>
            <a:r>
              <a:rPr sz="1800" spc="-100" dirty="0">
                <a:latin typeface="Times New Roman"/>
                <a:cs typeface="Times New Roman"/>
              </a:rPr>
              <a:t>and </a:t>
            </a:r>
            <a:r>
              <a:rPr sz="1800" spc="-80" dirty="0">
                <a:latin typeface="Times New Roman"/>
                <a:cs typeface="Times New Roman"/>
              </a:rPr>
              <a:t>development </a:t>
            </a:r>
            <a:r>
              <a:rPr sz="1800" spc="-114" dirty="0">
                <a:latin typeface="Times New Roman"/>
                <a:cs typeface="Times New Roman"/>
              </a:rPr>
              <a:t>is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direct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4495800"/>
            <a:ext cx="441960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5500" y="4724349"/>
            <a:ext cx="1206500" cy="13181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02994" y="6022035"/>
            <a:ext cx="506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Times New Roman"/>
                <a:cs typeface="Times New Roman"/>
              </a:rPr>
              <a:t>Reptiles </a:t>
            </a:r>
            <a:r>
              <a:rPr sz="1800" spc="25" dirty="0">
                <a:latin typeface="Times New Roman"/>
                <a:cs typeface="Times New Roman"/>
              </a:rPr>
              <a:t>: </a:t>
            </a:r>
            <a:r>
              <a:rPr sz="1800" spc="-75" dirty="0">
                <a:latin typeface="Times New Roman"/>
                <a:cs typeface="Times New Roman"/>
              </a:rPr>
              <a:t>(a) </a:t>
            </a:r>
            <a:r>
              <a:rPr sz="1800" spc="-95" dirty="0">
                <a:latin typeface="Times New Roman"/>
                <a:cs typeface="Times New Roman"/>
              </a:rPr>
              <a:t>Chameleon </a:t>
            </a:r>
            <a:r>
              <a:rPr sz="1800" spc="-60" dirty="0">
                <a:latin typeface="Times New Roman"/>
                <a:cs typeface="Times New Roman"/>
              </a:rPr>
              <a:t>(b) </a:t>
            </a:r>
            <a:r>
              <a:rPr sz="1800" spc="-80" dirty="0">
                <a:latin typeface="Times New Roman"/>
                <a:cs typeface="Times New Roman"/>
              </a:rPr>
              <a:t>Crocodilus </a:t>
            </a:r>
            <a:r>
              <a:rPr sz="1800" spc="-60" dirty="0">
                <a:latin typeface="Times New Roman"/>
                <a:cs typeface="Times New Roman"/>
              </a:rPr>
              <a:t>(c) </a:t>
            </a:r>
            <a:r>
              <a:rPr sz="1800" spc="-85" dirty="0">
                <a:latin typeface="Times New Roman"/>
                <a:cs typeface="Times New Roman"/>
              </a:rPr>
              <a:t>Chelone </a:t>
            </a:r>
            <a:r>
              <a:rPr sz="1800" spc="-50" dirty="0">
                <a:latin typeface="Times New Roman"/>
                <a:cs typeface="Times New Roman"/>
              </a:rPr>
              <a:t>(d) </a:t>
            </a:r>
            <a:r>
              <a:rPr sz="1800" spc="-120" dirty="0">
                <a:latin typeface="Times New Roman"/>
                <a:cs typeface="Times New Roman"/>
              </a:rPr>
              <a:t>Naja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" y="4648187"/>
            <a:ext cx="990600" cy="12920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13943"/>
            <a:ext cx="35547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5" dirty="0"/>
              <a:t>CLASS </a:t>
            </a:r>
            <a:r>
              <a:rPr spc="-180" dirty="0">
                <a:latin typeface="Arial"/>
                <a:cs typeface="Arial"/>
              </a:rPr>
              <a:t>–</a:t>
            </a:r>
            <a:r>
              <a:rPr spc="-140" dirty="0">
                <a:latin typeface="Arial"/>
                <a:cs typeface="Arial"/>
              </a:rPr>
              <a:t> </a:t>
            </a:r>
            <a:r>
              <a:rPr spc="-380" dirty="0"/>
              <a:t>MAMMALIA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420114"/>
            <a:ext cx="5862320" cy="412622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6385" marR="267970" indent="-274320" algn="just">
              <a:lnSpc>
                <a:spcPct val="80000"/>
              </a:lnSpc>
              <a:spcBef>
                <a:spcPts val="53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7020" algn="l"/>
              </a:tabLst>
            </a:pPr>
            <a:r>
              <a:rPr sz="1800" spc="-25" dirty="0">
                <a:latin typeface="Georgia"/>
                <a:cs typeface="Georgia"/>
              </a:rPr>
              <a:t>They </a:t>
            </a:r>
            <a:r>
              <a:rPr sz="1800" spc="-20" dirty="0">
                <a:latin typeface="Georgia"/>
                <a:cs typeface="Georgia"/>
              </a:rPr>
              <a:t>are </a:t>
            </a:r>
            <a:r>
              <a:rPr sz="1800" spc="-50" dirty="0">
                <a:latin typeface="Georgia"/>
                <a:cs typeface="Georgia"/>
              </a:rPr>
              <a:t>found </a:t>
            </a:r>
            <a:r>
              <a:rPr sz="1800" spc="-45" dirty="0">
                <a:latin typeface="Georgia"/>
                <a:cs typeface="Georgia"/>
              </a:rPr>
              <a:t>in </a:t>
            </a:r>
            <a:r>
              <a:rPr sz="1800" spc="-30" dirty="0">
                <a:latin typeface="Georgia"/>
                <a:cs typeface="Georgia"/>
              </a:rPr>
              <a:t>a </a:t>
            </a:r>
            <a:r>
              <a:rPr sz="1800" spc="-15" dirty="0">
                <a:latin typeface="Georgia"/>
                <a:cs typeface="Georgia"/>
              </a:rPr>
              <a:t>variety </a:t>
            </a:r>
            <a:r>
              <a:rPr sz="1800" spc="-30" dirty="0">
                <a:latin typeface="Georgia"/>
                <a:cs typeface="Georgia"/>
              </a:rPr>
              <a:t>of </a:t>
            </a:r>
            <a:r>
              <a:rPr sz="1800" spc="-25" dirty="0">
                <a:latin typeface="Georgia"/>
                <a:cs typeface="Georgia"/>
              </a:rPr>
              <a:t>habitats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25" dirty="0">
                <a:latin typeface="Georgia"/>
                <a:cs typeface="Georgia"/>
              </a:rPr>
              <a:t>polar </a:t>
            </a:r>
            <a:r>
              <a:rPr sz="1800" spc="-15" dirty="0">
                <a:latin typeface="Georgia"/>
                <a:cs typeface="Georgia"/>
              </a:rPr>
              <a:t>ice </a:t>
            </a:r>
            <a:r>
              <a:rPr sz="1800" spc="-65" dirty="0">
                <a:latin typeface="Georgia"/>
                <a:cs typeface="Georgia"/>
              </a:rPr>
              <a:t>caps,  </a:t>
            </a:r>
            <a:r>
              <a:rPr sz="1800" spc="-25" dirty="0">
                <a:latin typeface="Georgia"/>
                <a:cs typeface="Georgia"/>
              </a:rPr>
              <a:t>deserts, </a:t>
            </a:r>
            <a:r>
              <a:rPr sz="1800" spc="-50" dirty="0">
                <a:latin typeface="Georgia"/>
                <a:cs typeface="Georgia"/>
              </a:rPr>
              <a:t>mountains, </a:t>
            </a:r>
            <a:r>
              <a:rPr sz="1800" spc="-35" dirty="0">
                <a:latin typeface="Georgia"/>
                <a:cs typeface="Georgia"/>
              </a:rPr>
              <a:t>forests, </a:t>
            </a:r>
            <a:r>
              <a:rPr sz="1800" spc="-30" dirty="0">
                <a:latin typeface="Georgia"/>
                <a:cs typeface="Georgia"/>
              </a:rPr>
              <a:t>grasslands </a:t>
            </a:r>
            <a:r>
              <a:rPr sz="1800" spc="-45" dirty="0">
                <a:latin typeface="Georgia"/>
                <a:cs typeface="Georgia"/>
              </a:rPr>
              <a:t>and </a:t>
            </a:r>
            <a:r>
              <a:rPr sz="1800" spc="-30" dirty="0">
                <a:latin typeface="Georgia"/>
                <a:cs typeface="Georgia"/>
              </a:rPr>
              <a:t>dark </a:t>
            </a:r>
            <a:r>
              <a:rPr sz="1800" spc="-40" dirty="0">
                <a:latin typeface="Georgia"/>
                <a:cs typeface="Georgia"/>
              </a:rPr>
              <a:t>caves.  </a:t>
            </a:r>
            <a:r>
              <a:rPr sz="1800" spc="-60" dirty="0">
                <a:latin typeface="Georgia"/>
                <a:cs typeface="Georgia"/>
              </a:rPr>
              <a:t>Some </a:t>
            </a:r>
            <a:r>
              <a:rPr sz="1800" spc="-30" dirty="0">
                <a:latin typeface="Georgia"/>
                <a:cs typeface="Georgia"/>
              </a:rPr>
              <a:t>of </a:t>
            </a:r>
            <a:r>
              <a:rPr sz="1800" spc="-40" dirty="0">
                <a:latin typeface="Georgia"/>
                <a:cs typeface="Georgia"/>
              </a:rPr>
              <a:t>them </a:t>
            </a:r>
            <a:r>
              <a:rPr sz="1800" spc="-35" dirty="0">
                <a:latin typeface="Georgia"/>
                <a:cs typeface="Georgia"/>
              </a:rPr>
              <a:t>have </a:t>
            </a:r>
            <a:r>
              <a:rPr sz="1800" spc="-30" dirty="0">
                <a:latin typeface="Georgia"/>
                <a:cs typeface="Georgia"/>
              </a:rPr>
              <a:t>adapted </a:t>
            </a:r>
            <a:r>
              <a:rPr sz="1800" spc="-20" dirty="0">
                <a:latin typeface="Georgia"/>
                <a:cs typeface="Georgia"/>
              </a:rPr>
              <a:t>to </a:t>
            </a:r>
            <a:r>
              <a:rPr sz="1800" spc="-30" dirty="0">
                <a:latin typeface="Georgia"/>
                <a:cs typeface="Georgia"/>
              </a:rPr>
              <a:t>fly </a:t>
            </a:r>
            <a:r>
              <a:rPr sz="1800" spc="-5" dirty="0">
                <a:latin typeface="Georgia"/>
                <a:cs typeface="Georgia"/>
              </a:rPr>
              <a:t>or </a:t>
            </a:r>
            <a:r>
              <a:rPr sz="1800" spc="-30" dirty="0">
                <a:latin typeface="Georgia"/>
                <a:cs typeface="Georgia"/>
              </a:rPr>
              <a:t>live </a:t>
            </a:r>
            <a:r>
              <a:rPr sz="1800" spc="-45" dirty="0">
                <a:latin typeface="Georgia"/>
                <a:cs typeface="Georgia"/>
              </a:rPr>
              <a:t>in</a:t>
            </a:r>
            <a:r>
              <a:rPr sz="1800" spc="-150" dirty="0">
                <a:latin typeface="Georgia"/>
                <a:cs typeface="Georgia"/>
              </a:rPr>
              <a:t> </a:t>
            </a:r>
            <a:r>
              <a:rPr sz="1800" spc="-55" dirty="0">
                <a:latin typeface="Georgia"/>
                <a:cs typeface="Georgia"/>
              </a:rPr>
              <a:t>water.</a:t>
            </a:r>
            <a:endParaRPr sz="1800">
              <a:latin typeface="Georgia"/>
              <a:cs typeface="Georgia"/>
            </a:endParaRPr>
          </a:p>
          <a:p>
            <a:pPr marL="286385" marR="5080" indent="-274320">
              <a:lnSpc>
                <a:spcPct val="80000"/>
              </a:lnSpc>
              <a:spcBef>
                <a:spcPts val="605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30" dirty="0">
                <a:latin typeface="Georgia"/>
                <a:cs typeface="Georgia"/>
              </a:rPr>
              <a:t>The </a:t>
            </a:r>
            <a:r>
              <a:rPr sz="1800" spc="-35" dirty="0">
                <a:latin typeface="Georgia"/>
                <a:cs typeface="Georgia"/>
              </a:rPr>
              <a:t>most unique </a:t>
            </a:r>
            <a:r>
              <a:rPr sz="1800" spc="-55" dirty="0">
                <a:latin typeface="Georgia"/>
                <a:cs typeface="Georgia"/>
              </a:rPr>
              <a:t>mammalian </a:t>
            </a:r>
            <a:r>
              <a:rPr sz="1800" spc="-25" dirty="0">
                <a:latin typeface="Georgia"/>
                <a:cs typeface="Georgia"/>
              </a:rPr>
              <a:t>characteristic </a:t>
            </a:r>
            <a:r>
              <a:rPr sz="1800" spc="-15" dirty="0">
                <a:latin typeface="Georgia"/>
                <a:cs typeface="Georgia"/>
              </a:rPr>
              <a:t>is </a:t>
            </a:r>
            <a:r>
              <a:rPr sz="1800" spc="-25" dirty="0">
                <a:latin typeface="Georgia"/>
                <a:cs typeface="Georgia"/>
              </a:rPr>
              <a:t>the  </a:t>
            </a:r>
            <a:r>
              <a:rPr sz="1800" spc="-20" dirty="0">
                <a:latin typeface="Georgia"/>
                <a:cs typeface="Georgia"/>
              </a:rPr>
              <a:t>presence </a:t>
            </a:r>
            <a:r>
              <a:rPr sz="1800" spc="-30" dirty="0">
                <a:latin typeface="Georgia"/>
                <a:cs typeface="Georgia"/>
              </a:rPr>
              <a:t>of </a:t>
            </a:r>
            <a:r>
              <a:rPr sz="1800" spc="-45" dirty="0">
                <a:latin typeface="Georgia"/>
                <a:cs typeface="Georgia"/>
              </a:rPr>
              <a:t>milk </a:t>
            </a:r>
            <a:r>
              <a:rPr sz="1800" spc="-35" dirty="0">
                <a:latin typeface="Georgia"/>
                <a:cs typeface="Georgia"/>
              </a:rPr>
              <a:t>producing </a:t>
            </a:r>
            <a:r>
              <a:rPr sz="1800" spc="-40" dirty="0">
                <a:latin typeface="Georgia"/>
                <a:cs typeface="Georgia"/>
              </a:rPr>
              <a:t>glands </a:t>
            </a:r>
            <a:r>
              <a:rPr sz="1800" spc="-30" dirty="0">
                <a:latin typeface="Georgia"/>
                <a:cs typeface="Georgia"/>
              </a:rPr>
              <a:t>(</a:t>
            </a:r>
            <a:r>
              <a:rPr sz="1800" u="sng" spc="-3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2"/>
              </a:rPr>
              <a:t>mammary </a:t>
            </a:r>
            <a:r>
              <a:rPr sz="1800" u="sng" spc="-2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2"/>
              </a:rPr>
              <a:t>glands</a:t>
            </a:r>
            <a:r>
              <a:rPr sz="1800" spc="-25" dirty="0">
                <a:latin typeface="Georgia"/>
                <a:cs typeface="Georgia"/>
              </a:rPr>
              <a:t>) </a:t>
            </a:r>
            <a:r>
              <a:rPr sz="1800" spc="-20" dirty="0">
                <a:latin typeface="Georgia"/>
                <a:cs typeface="Georgia"/>
              </a:rPr>
              <a:t>by  </a:t>
            </a:r>
            <a:r>
              <a:rPr sz="1800" spc="-25" dirty="0">
                <a:latin typeface="Georgia"/>
                <a:cs typeface="Georgia"/>
              </a:rPr>
              <a:t>which the </a:t>
            </a:r>
            <a:r>
              <a:rPr sz="1800" spc="-35" dirty="0">
                <a:latin typeface="Georgia"/>
                <a:cs typeface="Georgia"/>
              </a:rPr>
              <a:t>young </a:t>
            </a:r>
            <a:r>
              <a:rPr sz="1800" spc="-20" dirty="0">
                <a:latin typeface="Georgia"/>
                <a:cs typeface="Georgia"/>
              </a:rPr>
              <a:t>ones are</a:t>
            </a:r>
            <a:r>
              <a:rPr sz="1800" spc="-150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nourished.</a:t>
            </a:r>
            <a:endParaRPr sz="1800">
              <a:latin typeface="Georgia"/>
              <a:cs typeface="Georgia"/>
            </a:endParaRPr>
          </a:p>
          <a:p>
            <a:pPr marL="286385" marR="68580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25" dirty="0">
                <a:latin typeface="Georgia"/>
                <a:cs typeface="Georgia"/>
              </a:rPr>
              <a:t>They </a:t>
            </a:r>
            <a:r>
              <a:rPr sz="1800" spc="-35" dirty="0">
                <a:latin typeface="Georgia"/>
                <a:cs typeface="Georgia"/>
              </a:rPr>
              <a:t>have </a:t>
            </a:r>
            <a:r>
              <a:rPr sz="1800" dirty="0">
                <a:latin typeface="Georgia"/>
                <a:cs typeface="Georgia"/>
              </a:rPr>
              <a:t>two </a:t>
            </a:r>
            <a:r>
              <a:rPr sz="1800" spc="-20" dirty="0">
                <a:latin typeface="Georgia"/>
                <a:cs typeface="Georgia"/>
              </a:rPr>
              <a:t>pairs </a:t>
            </a:r>
            <a:r>
              <a:rPr sz="1800" spc="-30" dirty="0">
                <a:latin typeface="Georgia"/>
                <a:cs typeface="Georgia"/>
              </a:rPr>
              <a:t>of </a:t>
            </a:r>
            <a:r>
              <a:rPr sz="1800" spc="-55" dirty="0">
                <a:latin typeface="Georgia"/>
                <a:cs typeface="Georgia"/>
              </a:rPr>
              <a:t>limbs, </a:t>
            </a:r>
            <a:r>
              <a:rPr sz="1800" spc="-30" dirty="0">
                <a:latin typeface="Georgia"/>
                <a:cs typeface="Georgia"/>
              </a:rPr>
              <a:t>adapted for </a:t>
            </a:r>
            <a:r>
              <a:rPr sz="1800" spc="-40" dirty="0">
                <a:latin typeface="Georgia"/>
                <a:cs typeface="Georgia"/>
              </a:rPr>
              <a:t>walking,  </a:t>
            </a:r>
            <a:r>
              <a:rPr sz="1800" spc="-50" dirty="0">
                <a:latin typeface="Georgia"/>
                <a:cs typeface="Georgia"/>
              </a:rPr>
              <a:t>running, climbing, </a:t>
            </a:r>
            <a:r>
              <a:rPr sz="1800" spc="-30" dirty="0">
                <a:latin typeface="Georgia"/>
                <a:cs typeface="Georgia"/>
              </a:rPr>
              <a:t>burrowing, </a:t>
            </a:r>
            <a:r>
              <a:rPr sz="1800" spc="-40" dirty="0">
                <a:latin typeface="Georgia"/>
                <a:cs typeface="Georgia"/>
              </a:rPr>
              <a:t>swimming </a:t>
            </a:r>
            <a:r>
              <a:rPr sz="1800" spc="-5" dirty="0">
                <a:latin typeface="Georgia"/>
                <a:cs typeface="Georgia"/>
              </a:rPr>
              <a:t>or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flying</a:t>
            </a:r>
            <a:endParaRPr sz="1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165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35" dirty="0">
                <a:latin typeface="Georgia"/>
                <a:cs typeface="Georgia"/>
              </a:rPr>
              <a:t>The </a:t>
            </a:r>
            <a:r>
              <a:rPr sz="1800" spc="-30" dirty="0">
                <a:latin typeface="Georgia"/>
                <a:cs typeface="Georgia"/>
              </a:rPr>
              <a:t>skin of </a:t>
            </a:r>
            <a:r>
              <a:rPr sz="1800" spc="-55" dirty="0">
                <a:latin typeface="Georgia"/>
                <a:cs typeface="Georgia"/>
              </a:rPr>
              <a:t>mammals </a:t>
            </a:r>
            <a:r>
              <a:rPr sz="1800" spc="-20" dirty="0">
                <a:latin typeface="Georgia"/>
                <a:cs typeface="Georgia"/>
              </a:rPr>
              <a:t>is </a:t>
            </a:r>
            <a:r>
              <a:rPr sz="1800" spc="-35" dirty="0">
                <a:latin typeface="Georgia"/>
                <a:cs typeface="Georgia"/>
              </a:rPr>
              <a:t>unique </a:t>
            </a:r>
            <a:r>
              <a:rPr sz="1800" spc="-45" dirty="0">
                <a:latin typeface="Georgia"/>
                <a:cs typeface="Georgia"/>
              </a:rPr>
              <a:t>in </a:t>
            </a:r>
            <a:r>
              <a:rPr sz="1800" spc="-20" dirty="0">
                <a:latin typeface="Georgia"/>
                <a:cs typeface="Georgia"/>
              </a:rPr>
              <a:t>possessing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spc="-80" dirty="0">
                <a:latin typeface="Georgia"/>
                <a:cs typeface="Georgia"/>
              </a:rPr>
              <a:t>hair.</a:t>
            </a:r>
            <a:endParaRPr sz="1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40" dirty="0">
                <a:latin typeface="Georgia"/>
                <a:cs typeface="Georgia"/>
              </a:rPr>
              <a:t>External </a:t>
            </a:r>
            <a:r>
              <a:rPr sz="1800" spc="-10" dirty="0">
                <a:latin typeface="Georgia"/>
                <a:cs typeface="Georgia"/>
              </a:rPr>
              <a:t>ears </a:t>
            </a:r>
            <a:r>
              <a:rPr sz="1800" spc="-5" dirty="0">
                <a:latin typeface="Georgia"/>
                <a:cs typeface="Georgia"/>
              </a:rPr>
              <a:t>or</a:t>
            </a:r>
            <a:r>
              <a:rPr sz="1800" u="sng" spc="-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1800" u="sng" spc="-3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3"/>
              </a:rPr>
              <a:t>pinnae</a:t>
            </a:r>
            <a:r>
              <a:rPr sz="1800" spc="-35" dirty="0">
                <a:solidFill>
                  <a:srgbClr val="CC99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1800" spc="-20" dirty="0">
                <a:latin typeface="Georgia"/>
                <a:cs typeface="Georgia"/>
              </a:rPr>
              <a:t>are</a:t>
            </a:r>
            <a:r>
              <a:rPr sz="1800" spc="-145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present.</a:t>
            </a:r>
            <a:endParaRPr sz="1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45" dirty="0">
                <a:latin typeface="Georgia"/>
                <a:cs typeface="Georgia"/>
              </a:rPr>
              <a:t>Different </a:t>
            </a:r>
            <a:r>
              <a:rPr sz="1800" spc="-5" dirty="0">
                <a:latin typeface="Georgia"/>
                <a:cs typeface="Georgia"/>
              </a:rPr>
              <a:t>types </a:t>
            </a:r>
            <a:r>
              <a:rPr sz="1800" spc="-30" dirty="0">
                <a:latin typeface="Georgia"/>
                <a:cs typeface="Georgia"/>
              </a:rPr>
              <a:t>of </a:t>
            </a:r>
            <a:r>
              <a:rPr sz="1800" spc="-15" dirty="0">
                <a:latin typeface="Georgia"/>
                <a:cs typeface="Georgia"/>
              </a:rPr>
              <a:t>teeth </a:t>
            </a:r>
            <a:r>
              <a:rPr sz="1800" spc="-20" dirty="0">
                <a:latin typeface="Georgia"/>
                <a:cs typeface="Georgia"/>
              </a:rPr>
              <a:t>are present </a:t>
            </a:r>
            <a:r>
              <a:rPr sz="1800" spc="-45" dirty="0">
                <a:latin typeface="Georgia"/>
                <a:cs typeface="Georgia"/>
              </a:rPr>
              <a:t>in </a:t>
            </a:r>
            <a:r>
              <a:rPr sz="1800" spc="-20" dirty="0">
                <a:latin typeface="Georgia"/>
                <a:cs typeface="Georgia"/>
              </a:rPr>
              <a:t>the</a:t>
            </a:r>
            <a:r>
              <a:rPr sz="1800" spc="-150" dirty="0">
                <a:latin typeface="Georgia"/>
                <a:cs typeface="Georgia"/>
              </a:rPr>
              <a:t> </a:t>
            </a:r>
            <a:r>
              <a:rPr sz="1800" spc="-75" dirty="0">
                <a:latin typeface="Georgia"/>
                <a:cs typeface="Georgia"/>
              </a:rPr>
              <a:t>jaw.</a:t>
            </a:r>
            <a:endParaRPr sz="1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165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55" dirty="0">
                <a:latin typeface="Georgia"/>
                <a:cs typeface="Georgia"/>
              </a:rPr>
              <a:t>Heart </a:t>
            </a:r>
            <a:r>
              <a:rPr sz="1800" spc="-15" dirty="0">
                <a:latin typeface="Georgia"/>
                <a:cs typeface="Georgia"/>
              </a:rPr>
              <a:t>is </a:t>
            </a:r>
            <a:r>
              <a:rPr sz="1800" spc="-40" dirty="0">
                <a:latin typeface="Georgia"/>
                <a:cs typeface="Georgia"/>
              </a:rPr>
              <a:t>four-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chambered.</a:t>
            </a:r>
            <a:endParaRPr sz="1800">
              <a:latin typeface="Georgia"/>
              <a:cs typeface="Georgia"/>
            </a:endParaRPr>
          </a:p>
          <a:p>
            <a:pPr marL="286385" marR="3937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25" dirty="0">
                <a:latin typeface="Georgia"/>
                <a:cs typeface="Georgia"/>
              </a:rPr>
              <a:t>They </a:t>
            </a:r>
            <a:r>
              <a:rPr sz="1800" spc="-20" dirty="0">
                <a:latin typeface="Georgia"/>
                <a:cs typeface="Georgia"/>
              </a:rPr>
              <a:t>are </a:t>
            </a:r>
            <a:r>
              <a:rPr sz="1800" spc="-35" dirty="0">
                <a:latin typeface="Georgia"/>
                <a:cs typeface="Georgia"/>
              </a:rPr>
              <a:t>homoiothermous. </a:t>
            </a:r>
            <a:r>
              <a:rPr sz="1800" spc="-40" dirty="0">
                <a:latin typeface="Georgia"/>
                <a:cs typeface="Georgia"/>
              </a:rPr>
              <a:t>Respiration </a:t>
            </a:r>
            <a:r>
              <a:rPr sz="1800" spc="-15" dirty="0">
                <a:latin typeface="Georgia"/>
                <a:cs typeface="Georgia"/>
              </a:rPr>
              <a:t>is </a:t>
            </a:r>
            <a:r>
              <a:rPr sz="1800" spc="-20" dirty="0">
                <a:latin typeface="Georgia"/>
                <a:cs typeface="Georgia"/>
              </a:rPr>
              <a:t>by </a:t>
            </a:r>
            <a:r>
              <a:rPr sz="1800" spc="-50" dirty="0">
                <a:latin typeface="Georgia"/>
                <a:cs typeface="Georgia"/>
              </a:rPr>
              <a:t>lungs.</a:t>
            </a:r>
            <a:r>
              <a:rPr sz="1800" spc="-215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Sexes  </a:t>
            </a:r>
            <a:r>
              <a:rPr sz="1800" spc="-20" dirty="0">
                <a:latin typeface="Georgia"/>
                <a:cs typeface="Georgia"/>
              </a:rPr>
              <a:t>are </a:t>
            </a:r>
            <a:r>
              <a:rPr sz="1800" spc="-25" dirty="0">
                <a:latin typeface="Georgia"/>
                <a:cs typeface="Georgia"/>
              </a:rPr>
              <a:t>separate </a:t>
            </a:r>
            <a:r>
              <a:rPr sz="1800" spc="-45" dirty="0">
                <a:latin typeface="Georgia"/>
                <a:cs typeface="Georgia"/>
              </a:rPr>
              <a:t>and </a:t>
            </a:r>
            <a:r>
              <a:rPr sz="1800" spc="-25" dirty="0">
                <a:latin typeface="Georgia"/>
                <a:cs typeface="Georgia"/>
              </a:rPr>
              <a:t>fertilisation </a:t>
            </a:r>
            <a:r>
              <a:rPr sz="1800" spc="-20" dirty="0">
                <a:latin typeface="Georgia"/>
                <a:cs typeface="Georgia"/>
              </a:rPr>
              <a:t>is </a:t>
            </a:r>
            <a:r>
              <a:rPr sz="1800" spc="-40" dirty="0">
                <a:latin typeface="Georgia"/>
                <a:cs typeface="Georgia"/>
              </a:rPr>
              <a:t>internal. </a:t>
            </a:r>
            <a:r>
              <a:rPr sz="1800" spc="-25" dirty="0">
                <a:latin typeface="Georgia"/>
                <a:cs typeface="Georgia"/>
              </a:rPr>
              <a:t>They </a:t>
            </a:r>
            <a:r>
              <a:rPr sz="1800" spc="-20" dirty="0">
                <a:latin typeface="Georgia"/>
                <a:cs typeface="Georgia"/>
              </a:rPr>
              <a:t>are  viviparous </a:t>
            </a:r>
            <a:r>
              <a:rPr sz="1800" spc="-10" dirty="0">
                <a:latin typeface="Georgia"/>
                <a:cs typeface="Georgia"/>
              </a:rPr>
              <a:t>with </a:t>
            </a:r>
            <a:r>
              <a:rPr sz="1800" dirty="0">
                <a:latin typeface="Georgia"/>
                <a:cs typeface="Georgia"/>
              </a:rPr>
              <a:t>few </a:t>
            </a:r>
            <a:r>
              <a:rPr sz="1800" spc="-30" dirty="0">
                <a:latin typeface="Georgia"/>
                <a:cs typeface="Georgia"/>
              </a:rPr>
              <a:t>exceptions </a:t>
            </a:r>
            <a:r>
              <a:rPr sz="1800" spc="-45" dirty="0">
                <a:latin typeface="Georgia"/>
                <a:cs typeface="Georgia"/>
              </a:rPr>
              <a:t>and </a:t>
            </a:r>
            <a:r>
              <a:rPr sz="1800" spc="-30" dirty="0">
                <a:latin typeface="Georgia"/>
                <a:cs typeface="Georgia"/>
              </a:rPr>
              <a:t>development </a:t>
            </a:r>
            <a:r>
              <a:rPr sz="1800" spc="-20" dirty="0">
                <a:latin typeface="Georgia"/>
                <a:cs typeface="Georgia"/>
              </a:rPr>
              <a:t>is  </a:t>
            </a:r>
            <a:r>
              <a:rPr sz="1800" spc="-35" dirty="0">
                <a:latin typeface="Georgia"/>
                <a:cs typeface="Georgia"/>
              </a:rPr>
              <a:t>direct.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200" y="1371600"/>
            <a:ext cx="1912747" cy="1171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4200" y="3276600"/>
            <a:ext cx="1943100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84575" y="5747410"/>
            <a:ext cx="4496435" cy="3536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195"/>
              </a:spcBef>
            </a:pP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Some mammals : (a) Ornithorhynchus (b) Macropus (c) Pteropus</a:t>
            </a:r>
            <a:r>
              <a:rPr sz="1100" spc="-125" dirty="0">
                <a:solidFill>
                  <a:srgbClr val="373737"/>
                </a:solidFill>
                <a:latin typeface="kiloji"/>
                <a:cs typeface="kiloji"/>
              </a:rPr>
              <a:t> </a:t>
            </a: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(d)  Balaenoptera</a:t>
            </a:r>
            <a:endParaRPr sz="1100">
              <a:latin typeface="kiloji"/>
              <a:cs typeface="kiloj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5" dirty="0"/>
              <a:t>CLASS </a:t>
            </a:r>
            <a:r>
              <a:rPr spc="-180" dirty="0">
                <a:latin typeface="Arial"/>
                <a:cs typeface="Arial"/>
              </a:rPr>
              <a:t>–</a:t>
            </a:r>
            <a:r>
              <a:rPr spc="-160" dirty="0">
                <a:latin typeface="Arial"/>
                <a:cs typeface="Arial"/>
              </a:rPr>
              <a:t> </a:t>
            </a:r>
            <a:r>
              <a:rPr spc="-360" dirty="0"/>
              <a:t>AVES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86385" marR="132715" indent="-274320">
              <a:lnSpc>
                <a:spcPct val="80000"/>
              </a:lnSpc>
              <a:spcBef>
                <a:spcPts val="480"/>
              </a:spcBef>
              <a:buClr>
                <a:srgbClr val="D24717"/>
              </a:buClr>
              <a:buSzPct val="84375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pc="-30" dirty="0"/>
              <a:t>The </a:t>
            </a:r>
            <a:r>
              <a:rPr spc="-25" dirty="0"/>
              <a:t>characteristic features </a:t>
            </a:r>
            <a:r>
              <a:rPr spc="-30" dirty="0"/>
              <a:t>of </a:t>
            </a:r>
            <a:r>
              <a:rPr spc="-45" dirty="0"/>
              <a:t>Aves </a:t>
            </a:r>
            <a:r>
              <a:rPr dirty="0"/>
              <a:t>(birds) </a:t>
            </a:r>
            <a:r>
              <a:rPr spc="-20" dirty="0"/>
              <a:t>are </a:t>
            </a:r>
            <a:r>
              <a:rPr spc="-25" dirty="0"/>
              <a:t>the </a:t>
            </a:r>
            <a:r>
              <a:rPr spc="-15" dirty="0"/>
              <a:t>presence </a:t>
            </a:r>
            <a:r>
              <a:rPr spc="-30" dirty="0"/>
              <a:t>of </a:t>
            </a:r>
            <a:r>
              <a:rPr spc="-20" dirty="0"/>
              <a:t>feathers </a:t>
            </a:r>
            <a:r>
              <a:rPr spc="-45" dirty="0"/>
              <a:t>and </a:t>
            </a:r>
            <a:r>
              <a:rPr spc="-30" dirty="0"/>
              <a:t>most of  </a:t>
            </a:r>
            <a:r>
              <a:rPr spc="-40" dirty="0"/>
              <a:t>them </a:t>
            </a:r>
            <a:r>
              <a:rPr spc="-35" dirty="0"/>
              <a:t>can fly </a:t>
            </a:r>
            <a:r>
              <a:rPr spc="-30" dirty="0"/>
              <a:t>except flightless </a:t>
            </a:r>
            <a:r>
              <a:rPr spc="-25" dirty="0"/>
              <a:t>birds </a:t>
            </a:r>
            <a:r>
              <a:rPr spc="-50" dirty="0"/>
              <a:t>(e.g.,</a:t>
            </a:r>
            <a:r>
              <a:rPr spc="-25" dirty="0"/>
              <a:t> </a:t>
            </a:r>
            <a:r>
              <a:rPr spc="-40" dirty="0"/>
              <a:t>Ostrich).</a:t>
            </a:r>
          </a:p>
          <a:p>
            <a:pPr marL="286385" indent="-274320">
              <a:lnSpc>
                <a:spcPct val="100000"/>
              </a:lnSpc>
              <a:spcBef>
                <a:spcPts val="215"/>
              </a:spcBef>
              <a:buClr>
                <a:srgbClr val="D24717"/>
              </a:buClr>
              <a:buSzPct val="84375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pc="-25" dirty="0"/>
              <a:t>They </a:t>
            </a:r>
            <a:r>
              <a:rPr spc="-15" dirty="0"/>
              <a:t>possess</a:t>
            </a:r>
            <a:r>
              <a:rPr spc="-50" dirty="0"/>
              <a:t> </a:t>
            </a:r>
            <a:r>
              <a:rPr spc="-20" dirty="0"/>
              <a:t>beak</a:t>
            </a:r>
          </a:p>
          <a:p>
            <a:pPr marL="286385" indent="-274320">
              <a:lnSpc>
                <a:spcPct val="100000"/>
              </a:lnSpc>
              <a:spcBef>
                <a:spcPts val="219"/>
              </a:spcBef>
              <a:buClr>
                <a:srgbClr val="D24717"/>
              </a:buClr>
              <a:buSzPct val="84375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pc="-35" dirty="0"/>
              <a:t>The </a:t>
            </a:r>
            <a:r>
              <a:rPr spc="-30" dirty="0"/>
              <a:t>forelimbs </a:t>
            </a:r>
            <a:r>
              <a:rPr spc="-20" dirty="0"/>
              <a:t>are </a:t>
            </a:r>
            <a:r>
              <a:rPr spc="-35" dirty="0"/>
              <a:t>modified into</a:t>
            </a:r>
            <a:r>
              <a:rPr spc="-20" dirty="0"/>
              <a:t> </a:t>
            </a:r>
            <a:r>
              <a:rPr spc="-35" dirty="0"/>
              <a:t>wings.</a:t>
            </a:r>
          </a:p>
          <a:p>
            <a:pPr marL="286385" marR="290195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4375"/>
              <a:buFont typeface="Arial"/>
              <a:buChar char=""/>
              <a:tabLst>
                <a:tab pos="329565" algn="l"/>
                <a:tab pos="330200" algn="l"/>
              </a:tabLst>
            </a:pPr>
            <a:r>
              <a:rPr dirty="0"/>
              <a:t>	</a:t>
            </a:r>
            <a:r>
              <a:rPr spc="-30" dirty="0"/>
              <a:t>The </a:t>
            </a:r>
            <a:r>
              <a:rPr spc="-45" dirty="0"/>
              <a:t>hind </a:t>
            </a:r>
            <a:r>
              <a:rPr spc="-35" dirty="0"/>
              <a:t>limbs </a:t>
            </a:r>
            <a:r>
              <a:rPr spc="-25" dirty="0"/>
              <a:t>generally </a:t>
            </a:r>
            <a:r>
              <a:rPr spc="-40" dirty="0"/>
              <a:t>have </a:t>
            </a:r>
            <a:r>
              <a:rPr spc="-15" dirty="0"/>
              <a:t>scales </a:t>
            </a:r>
            <a:r>
              <a:rPr spc="-45" dirty="0"/>
              <a:t>and </a:t>
            </a:r>
            <a:r>
              <a:rPr spc="-20" dirty="0"/>
              <a:t>are </a:t>
            </a:r>
            <a:r>
              <a:rPr spc="-35" dirty="0"/>
              <a:t>modified </a:t>
            </a:r>
            <a:r>
              <a:rPr spc="-30" dirty="0"/>
              <a:t>for </a:t>
            </a:r>
            <a:r>
              <a:rPr spc="-35" dirty="0"/>
              <a:t>walking, swimming </a:t>
            </a:r>
            <a:r>
              <a:rPr spc="-10" dirty="0"/>
              <a:t>or  </a:t>
            </a:r>
            <a:r>
              <a:rPr spc="-30" dirty="0"/>
              <a:t>clasping </a:t>
            </a:r>
            <a:r>
              <a:rPr spc="-25" dirty="0"/>
              <a:t>the </a:t>
            </a:r>
            <a:r>
              <a:rPr spc="-10" dirty="0"/>
              <a:t>tree</a:t>
            </a:r>
            <a:r>
              <a:rPr spc="-55" dirty="0"/>
              <a:t> </a:t>
            </a:r>
            <a:r>
              <a:rPr spc="-40" dirty="0"/>
              <a:t>branches.</a:t>
            </a:r>
          </a:p>
          <a:p>
            <a:pPr marL="286385" marR="508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4375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pc="-60" dirty="0"/>
              <a:t>Skin </a:t>
            </a:r>
            <a:r>
              <a:rPr spc="-20" dirty="0"/>
              <a:t>is </a:t>
            </a:r>
            <a:r>
              <a:rPr spc="-5" dirty="0"/>
              <a:t>dry </a:t>
            </a:r>
            <a:r>
              <a:rPr spc="-20" dirty="0"/>
              <a:t>without </a:t>
            </a:r>
            <a:r>
              <a:rPr spc="-35" dirty="0"/>
              <a:t>glands </a:t>
            </a:r>
            <a:r>
              <a:rPr spc="-30" dirty="0"/>
              <a:t>except </a:t>
            </a:r>
            <a:r>
              <a:rPr spc="-25" dirty="0"/>
              <a:t>the oil </a:t>
            </a:r>
            <a:r>
              <a:rPr spc="-40" dirty="0"/>
              <a:t>gland </a:t>
            </a:r>
            <a:r>
              <a:rPr spc="-25" dirty="0"/>
              <a:t>at the </a:t>
            </a:r>
            <a:r>
              <a:rPr spc="-20" dirty="0"/>
              <a:t>base </a:t>
            </a:r>
            <a:r>
              <a:rPr spc="-30" dirty="0"/>
              <a:t>of </a:t>
            </a:r>
            <a:r>
              <a:rPr spc="-25" dirty="0"/>
              <a:t>the </a:t>
            </a:r>
            <a:r>
              <a:rPr spc="-45" dirty="0"/>
              <a:t>tail. </a:t>
            </a:r>
            <a:r>
              <a:rPr spc="-35" dirty="0"/>
              <a:t>Endoskeleton </a:t>
            </a:r>
            <a:r>
              <a:rPr spc="-20" dirty="0"/>
              <a:t>is  </a:t>
            </a:r>
            <a:r>
              <a:rPr spc="-35" dirty="0"/>
              <a:t>fully </a:t>
            </a:r>
            <a:r>
              <a:rPr spc="-20" dirty="0"/>
              <a:t>ossified </a:t>
            </a:r>
            <a:r>
              <a:rPr spc="-5" dirty="0"/>
              <a:t>(bony) </a:t>
            </a:r>
            <a:r>
              <a:rPr spc="-45" dirty="0"/>
              <a:t>and </a:t>
            </a:r>
            <a:r>
              <a:rPr spc="-25" dirty="0"/>
              <a:t>the </a:t>
            </a:r>
            <a:r>
              <a:rPr spc="-35" dirty="0"/>
              <a:t>long </a:t>
            </a:r>
            <a:r>
              <a:rPr spc="-25" dirty="0"/>
              <a:t>bones </a:t>
            </a:r>
            <a:r>
              <a:rPr spc="-20" dirty="0"/>
              <a:t>are </a:t>
            </a:r>
            <a:r>
              <a:rPr spc="-15" dirty="0"/>
              <a:t>hollow with </a:t>
            </a:r>
            <a:r>
              <a:rPr spc="-20" dirty="0"/>
              <a:t>air cavities</a:t>
            </a:r>
            <a:r>
              <a:rPr spc="-5" dirty="0"/>
              <a:t> </a:t>
            </a:r>
            <a:r>
              <a:rPr spc="-30" dirty="0"/>
              <a:t>(pneumatic).</a:t>
            </a:r>
          </a:p>
          <a:p>
            <a:pPr marL="286385" indent="-274320">
              <a:lnSpc>
                <a:spcPct val="100000"/>
              </a:lnSpc>
              <a:spcBef>
                <a:spcPts val="215"/>
              </a:spcBef>
              <a:buClr>
                <a:srgbClr val="D24717"/>
              </a:buClr>
              <a:buSzPct val="84375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pc="-50" dirty="0"/>
              <a:t>Heart </a:t>
            </a:r>
            <a:r>
              <a:rPr spc="-20" dirty="0"/>
              <a:t>is </a:t>
            </a:r>
            <a:r>
              <a:rPr spc="-25" dirty="0"/>
              <a:t>completely </a:t>
            </a:r>
            <a:r>
              <a:rPr spc="-40" dirty="0"/>
              <a:t>four-</a:t>
            </a:r>
            <a:r>
              <a:rPr spc="-30" dirty="0"/>
              <a:t> </a:t>
            </a:r>
            <a:r>
              <a:rPr spc="-35" dirty="0"/>
              <a:t>chambered.</a:t>
            </a:r>
          </a:p>
          <a:p>
            <a:pPr marL="286385" marR="26034" indent="-274320">
              <a:lnSpc>
                <a:spcPts val="1540"/>
              </a:lnSpc>
              <a:spcBef>
                <a:spcPts val="585"/>
              </a:spcBef>
              <a:buClr>
                <a:srgbClr val="D24717"/>
              </a:buClr>
              <a:buSzPct val="84375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pc="-25" dirty="0"/>
              <a:t>They </a:t>
            </a:r>
            <a:r>
              <a:rPr spc="-20" dirty="0"/>
              <a:t>are </a:t>
            </a:r>
            <a:r>
              <a:rPr spc="-25" dirty="0"/>
              <a:t>warm-blooded </a:t>
            </a:r>
            <a:r>
              <a:rPr spc="-20" dirty="0"/>
              <a:t>(homoiothermous) </a:t>
            </a:r>
            <a:r>
              <a:rPr spc="-50" dirty="0"/>
              <a:t>animals, </a:t>
            </a:r>
            <a:r>
              <a:rPr spc="-70" dirty="0"/>
              <a:t>i.e., </a:t>
            </a:r>
            <a:r>
              <a:rPr spc="-20" dirty="0"/>
              <a:t>they are </a:t>
            </a:r>
            <a:r>
              <a:rPr spc="-25" dirty="0"/>
              <a:t>able to </a:t>
            </a:r>
            <a:r>
              <a:rPr spc="-45" dirty="0"/>
              <a:t>maintain </a:t>
            </a:r>
            <a:r>
              <a:rPr spc="-30" dirty="0"/>
              <a:t>a  constant </a:t>
            </a:r>
            <a:r>
              <a:rPr spc="-25" dirty="0"/>
              <a:t>body</a:t>
            </a:r>
            <a:r>
              <a:rPr spc="-60" dirty="0"/>
              <a:t> </a:t>
            </a:r>
            <a:r>
              <a:rPr spc="-35" dirty="0"/>
              <a:t>temperature.</a:t>
            </a:r>
          </a:p>
          <a:p>
            <a:pPr marL="286385" marR="232410" indent="-274320">
              <a:lnSpc>
                <a:spcPts val="1540"/>
              </a:lnSpc>
              <a:spcBef>
                <a:spcPts val="595"/>
              </a:spcBef>
              <a:buClr>
                <a:srgbClr val="D24717"/>
              </a:buClr>
              <a:buSzPct val="84375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pc="-35" dirty="0"/>
              <a:t>Respiration </a:t>
            </a:r>
            <a:r>
              <a:rPr spc="-20" dirty="0"/>
              <a:t>is by </a:t>
            </a:r>
            <a:r>
              <a:rPr spc="-50" dirty="0"/>
              <a:t>lungs. </a:t>
            </a:r>
            <a:r>
              <a:rPr spc="-35" dirty="0"/>
              <a:t>Air </a:t>
            </a:r>
            <a:r>
              <a:rPr spc="-20" dirty="0"/>
              <a:t>sacs </a:t>
            </a:r>
            <a:r>
              <a:rPr spc="-30" dirty="0"/>
              <a:t>connected </a:t>
            </a:r>
            <a:r>
              <a:rPr spc="-25" dirty="0"/>
              <a:t>to </a:t>
            </a:r>
            <a:r>
              <a:rPr spc="-35" dirty="0"/>
              <a:t>lungs </a:t>
            </a:r>
            <a:r>
              <a:rPr spc="-30" dirty="0"/>
              <a:t>supplement respiration. </a:t>
            </a:r>
            <a:r>
              <a:rPr spc="-45" dirty="0"/>
              <a:t>Sexes  </a:t>
            </a:r>
            <a:r>
              <a:rPr spc="-20" dirty="0"/>
              <a:t>are</a:t>
            </a:r>
            <a:r>
              <a:rPr spc="-40" dirty="0"/>
              <a:t> </a:t>
            </a:r>
            <a:r>
              <a:rPr spc="-30" dirty="0"/>
              <a:t>separate.</a:t>
            </a:r>
          </a:p>
          <a:p>
            <a:pPr marL="286385" indent="-274320">
              <a:lnSpc>
                <a:spcPct val="100000"/>
              </a:lnSpc>
              <a:spcBef>
                <a:spcPts val="220"/>
              </a:spcBef>
              <a:buClr>
                <a:srgbClr val="D24717"/>
              </a:buClr>
              <a:buSzPct val="84375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pc="-30" dirty="0"/>
              <a:t>Fertilisation </a:t>
            </a:r>
            <a:r>
              <a:rPr spc="-20" dirty="0"/>
              <a:t>is </a:t>
            </a:r>
            <a:r>
              <a:rPr spc="-35" dirty="0"/>
              <a:t>internal. </a:t>
            </a:r>
            <a:r>
              <a:rPr spc="-25" dirty="0"/>
              <a:t>They </a:t>
            </a:r>
            <a:r>
              <a:rPr spc="-20" dirty="0"/>
              <a:t>are </a:t>
            </a:r>
            <a:r>
              <a:rPr spc="-25" dirty="0"/>
              <a:t>oviparous </a:t>
            </a:r>
            <a:r>
              <a:rPr spc="-45" dirty="0"/>
              <a:t>and </a:t>
            </a:r>
            <a:r>
              <a:rPr spc="-30" dirty="0"/>
              <a:t>development </a:t>
            </a:r>
            <a:r>
              <a:rPr spc="-20" dirty="0"/>
              <a:t>is</a:t>
            </a:r>
            <a:r>
              <a:rPr spc="-10" dirty="0"/>
              <a:t> </a:t>
            </a:r>
            <a:r>
              <a:rPr spc="-30" dirty="0"/>
              <a:t>direct.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343400" y="4876800"/>
            <a:ext cx="4267200" cy="1371600"/>
            <a:chOff x="4343400" y="4876800"/>
            <a:chExt cx="4267200" cy="1371600"/>
          </a:xfrm>
        </p:grpSpPr>
        <p:sp>
          <p:nvSpPr>
            <p:cNvPr id="5" name="object 5"/>
            <p:cNvSpPr/>
            <p:nvPr/>
          </p:nvSpPr>
          <p:spPr>
            <a:xfrm>
              <a:off x="4343400" y="5029200"/>
              <a:ext cx="2667000" cy="1219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0400" y="4876800"/>
              <a:ext cx="1600200" cy="12134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2140" y="6433210"/>
            <a:ext cx="43561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Some birds : (a) Neophron (b) Struthio (c) Psittacula (d)</a:t>
            </a:r>
            <a:r>
              <a:rPr sz="1100" spc="-125" dirty="0">
                <a:solidFill>
                  <a:srgbClr val="373737"/>
                </a:solidFill>
                <a:latin typeface="kiloji"/>
                <a:cs typeface="kiloji"/>
              </a:rPr>
              <a:t> </a:t>
            </a:r>
            <a:r>
              <a:rPr sz="1100" dirty="0">
                <a:solidFill>
                  <a:srgbClr val="373737"/>
                </a:solidFill>
                <a:latin typeface="kiloji"/>
                <a:cs typeface="kiloji"/>
              </a:rPr>
              <a:t>Pavo</a:t>
            </a:r>
            <a:endParaRPr sz="1100">
              <a:latin typeface="kiloji"/>
              <a:cs typeface="kiloj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28800" y="5181600"/>
            <a:ext cx="1526991" cy="1062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72641"/>
            <a:ext cx="47231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5" dirty="0"/>
              <a:t>LEVELS </a:t>
            </a:r>
            <a:r>
              <a:rPr spc="-335" dirty="0"/>
              <a:t>OF</a:t>
            </a:r>
            <a:r>
              <a:rPr spc="-70" dirty="0"/>
              <a:t> </a:t>
            </a:r>
            <a:r>
              <a:rPr spc="-335" dirty="0"/>
              <a:t>ORGANISATION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549654"/>
            <a:ext cx="8759825" cy="491553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09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50" dirty="0">
                <a:latin typeface="Georgia"/>
                <a:cs typeface="Georgia"/>
              </a:rPr>
              <a:t>Cellular </a:t>
            </a:r>
            <a:r>
              <a:rPr sz="2400" spc="-25" dirty="0">
                <a:latin typeface="Georgia"/>
                <a:cs typeface="Georgia"/>
              </a:rPr>
              <a:t>level </a:t>
            </a:r>
            <a:r>
              <a:rPr sz="2400" spc="-40" dirty="0">
                <a:latin typeface="Georgia"/>
                <a:cs typeface="Georgia"/>
              </a:rPr>
              <a:t>of </a:t>
            </a:r>
            <a:r>
              <a:rPr sz="2400" spc="-35" dirty="0">
                <a:latin typeface="Georgia"/>
                <a:cs typeface="Georgia"/>
              </a:rPr>
              <a:t>organization </a:t>
            </a:r>
            <a:r>
              <a:rPr sz="2400" spc="-135" dirty="0">
                <a:latin typeface="Arial"/>
                <a:cs typeface="Arial"/>
              </a:rPr>
              <a:t>–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60" dirty="0">
                <a:latin typeface="Georgia"/>
                <a:cs typeface="Georgia"/>
              </a:rPr>
              <a:t>Sponge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25" dirty="0">
                <a:latin typeface="Georgia"/>
                <a:cs typeface="Georgia"/>
              </a:rPr>
              <a:t>Tissue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level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85" dirty="0">
                <a:latin typeface="Georgia"/>
                <a:cs typeface="Georgia"/>
              </a:rPr>
              <a:t>Organ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level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85" dirty="0">
                <a:latin typeface="Georgia"/>
                <a:cs typeface="Georgia"/>
              </a:rPr>
              <a:t>Organ </a:t>
            </a:r>
            <a:r>
              <a:rPr sz="2400" spc="-30" dirty="0">
                <a:latin typeface="Georgia"/>
                <a:cs typeface="Georgia"/>
              </a:rPr>
              <a:t>system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level</a:t>
            </a:r>
            <a:endParaRPr sz="2400">
              <a:latin typeface="Georgia"/>
              <a:cs typeface="Georgia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7020" algn="l"/>
              </a:tabLst>
            </a:pPr>
            <a:r>
              <a:rPr sz="2400" spc="-45" dirty="0">
                <a:latin typeface="Georgia"/>
                <a:cs typeface="Georgia"/>
              </a:rPr>
              <a:t>Digestive </a:t>
            </a:r>
            <a:r>
              <a:rPr sz="2400" spc="-30" dirty="0">
                <a:latin typeface="Georgia"/>
                <a:cs typeface="Georgia"/>
              </a:rPr>
              <a:t>system </a:t>
            </a:r>
            <a:r>
              <a:rPr sz="2400" spc="-55" dirty="0">
                <a:latin typeface="Georgia"/>
                <a:cs typeface="Georgia"/>
              </a:rPr>
              <a:t>in </a:t>
            </a:r>
            <a:r>
              <a:rPr sz="2400" spc="-45" dirty="0">
                <a:latin typeface="Georgia"/>
                <a:cs typeface="Georgia"/>
              </a:rPr>
              <a:t>Platyhelminthes </a:t>
            </a:r>
            <a:r>
              <a:rPr sz="2400" spc="-40" dirty="0">
                <a:latin typeface="Georgia"/>
                <a:cs typeface="Georgia"/>
              </a:rPr>
              <a:t>has only a </a:t>
            </a:r>
            <a:r>
              <a:rPr sz="2400" spc="-35" dirty="0">
                <a:latin typeface="Georgia"/>
                <a:cs typeface="Georgia"/>
              </a:rPr>
              <a:t>single </a:t>
            </a:r>
            <a:r>
              <a:rPr sz="2400" spc="-45" dirty="0">
                <a:latin typeface="Georgia"/>
                <a:cs typeface="Georgia"/>
              </a:rPr>
              <a:t>opening </a:t>
            </a:r>
            <a:r>
              <a:rPr sz="2400" spc="-185" dirty="0">
                <a:latin typeface="Georgia"/>
                <a:cs typeface="Georgia"/>
              </a:rPr>
              <a:t>to  </a:t>
            </a:r>
            <a:r>
              <a:rPr sz="2400" spc="-30" dirty="0">
                <a:latin typeface="Georgia"/>
                <a:cs typeface="Georgia"/>
              </a:rPr>
              <a:t>the outside </a:t>
            </a:r>
            <a:r>
              <a:rPr sz="2400" spc="-40" dirty="0">
                <a:latin typeface="Georgia"/>
                <a:cs typeface="Georgia"/>
              </a:rPr>
              <a:t>of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35" dirty="0">
                <a:latin typeface="Georgia"/>
                <a:cs typeface="Georgia"/>
              </a:rPr>
              <a:t>body </a:t>
            </a:r>
            <a:r>
              <a:rPr sz="2400" spc="-40" dirty="0">
                <a:latin typeface="Georgia"/>
                <a:cs typeface="Georgia"/>
              </a:rPr>
              <a:t>that </a:t>
            </a:r>
            <a:r>
              <a:rPr sz="2400" spc="-5" dirty="0">
                <a:latin typeface="Georgia"/>
                <a:cs typeface="Georgia"/>
              </a:rPr>
              <a:t>serves </a:t>
            </a:r>
            <a:r>
              <a:rPr sz="2400" spc="-25" dirty="0">
                <a:latin typeface="Georgia"/>
                <a:cs typeface="Georgia"/>
              </a:rPr>
              <a:t>as </a:t>
            </a:r>
            <a:r>
              <a:rPr sz="2400" spc="-40" dirty="0">
                <a:latin typeface="Georgia"/>
                <a:cs typeface="Georgia"/>
              </a:rPr>
              <a:t>both </a:t>
            </a:r>
            <a:r>
              <a:rPr sz="2400" spc="-60" dirty="0">
                <a:latin typeface="Georgia"/>
                <a:cs typeface="Georgia"/>
              </a:rPr>
              <a:t>mouth </a:t>
            </a:r>
            <a:r>
              <a:rPr sz="2400" spc="-55" dirty="0">
                <a:latin typeface="Georgia"/>
                <a:cs typeface="Georgia"/>
              </a:rPr>
              <a:t>and </a:t>
            </a:r>
            <a:r>
              <a:rPr sz="2400" spc="-70" dirty="0">
                <a:latin typeface="Georgia"/>
                <a:cs typeface="Georgia"/>
              </a:rPr>
              <a:t>anus, </a:t>
            </a:r>
            <a:r>
              <a:rPr sz="2400" spc="-55" dirty="0">
                <a:latin typeface="Georgia"/>
                <a:cs typeface="Georgia"/>
              </a:rPr>
              <a:t>and  </a:t>
            </a:r>
            <a:r>
              <a:rPr sz="2400" spc="-20" dirty="0">
                <a:latin typeface="Georgia"/>
                <a:cs typeface="Georgia"/>
              </a:rPr>
              <a:t>is </a:t>
            </a:r>
            <a:r>
              <a:rPr sz="2400" spc="-35" dirty="0">
                <a:latin typeface="Georgia"/>
                <a:cs typeface="Georgia"/>
              </a:rPr>
              <a:t>hence </a:t>
            </a:r>
            <a:r>
              <a:rPr sz="2400" spc="-30" dirty="0">
                <a:latin typeface="Georgia"/>
                <a:cs typeface="Georgia"/>
              </a:rPr>
              <a:t>called </a:t>
            </a:r>
            <a:r>
              <a:rPr sz="2400" spc="-50" dirty="0">
                <a:latin typeface="Georgia"/>
                <a:cs typeface="Georgia"/>
              </a:rPr>
              <a:t>incomplete. </a:t>
            </a:r>
            <a:r>
              <a:rPr sz="2400" spc="-114" dirty="0">
                <a:latin typeface="Georgia"/>
                <a:cs typeface="Georgia"/>
              </a:rPr>
              <a:t>A </a:t>
            </a:r>
            <a:r>
              <a:rPr sz="2400" spc="-35" dirty="0">
                <a:latin typeface="Georgia"/>
                <a:cs typeface="Georgia"/>
              </a:rPr>
              <a:t>complete </a:t>
            </a:r>
            <a:r>
              <a:rPr sz="2400" spc="-30" dirty="0">
                <a:latin typeface="Georgia"/>
                <a:cs typeface="Georgia"/>
              </a:rPr>
              <a:t>digestive system </a:t>
            </a:r>
            <a:r>
              <a:rPr sz="2400" spc="-40" dirty="0">
                <a:latin typeface="Georgia"/>
                <a:cs typeface="Georgia"/>
              </a:rPr>
              <a:t>has </a:t>
            </a:r>
            <a:r>
              <a:rPr sz="2400" spc="5" dirty="0">
                <a:latin typeface="Georgia"/>
                <a:cs typeface="Georgia"/>
              </a:rPr>
              <a:t>two  </a:t>
            </a:r>
            <a:r>
              <a:rPr sz="2400" spc="-50" dirty="0">
                <a:latin typeface="Georgia"/>
                <a:cs typeface="Georgia"/>
              </a:rPr>
              <a:t>openings, </a:t>
            </a:r>
            <a:r>
              <a:rPr sz="2400" spc="-65" dirty="0">
                <a:latin typeface="Georgia"/>
                <a:cs typeface="Georgia"/>
              </a:rPr>
              <a:t>mouth </a:t>
            </a:r>
            <a:r>
              <a:rPr sz="2400" spc="-55" dirty="0">
                <a:latin typeface="Georgia"/>
                <a:cs typeface="Georgia"/>
              </a:rPr>
              <a:t>and</a:t>
            </a:r>
            <a:r>
              <a:rPr sz="2400" spc="-70" dirty="0">
                <a:latin typeface="Georgia"/>
                <a:cs typeface="Georgia"/>
              </a:rPr>
              <a:t> anus.</a:t>
            </a:r>
            <a:endParaRPr sz="2400">
              <a:latin typeface="Georgia"/>
              <a:cs typeface="Georgia"/>
            </a:endParaRPr>
          </a:p>
          <a:p>
            <a:pPr marL="287020" indent="-274320" algn="just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7020" algn="l"/>
              </a:tabLst>
            </a:pPr>
            <a:r>
              <a:rPr sz="2400" spc="-45" dirty="0">
                <a:latin typeface="Georgia"/>
                <a:cs typeface="Georgia"/>
              </a:rPr>
              <a:t>Circulatory </a:t>
            </a:r>
            <a:r>
              <a:rPr sz="2400" spc="-30" dirty="0">
                <a:latin typeface="Georgia"/>
                <a:cs typeface="Georgia"/>
              </a:rPr>
              <a:t>system </a:t>
            </a:r>
            <a:r>
              <a:rPr sz="2400" spc="-65" dirty="0">
                <a:latin typeface="Georgia"/>
                <a:cs typeface="Georgia"/>
              </a:rPr>
              <a:t>may </a:t>
            </a:r>
            <a:r>
              <a:rPr sz="2400" spc="-15" dirty="0">
                <a:latin typeface="Georgia"/>
                <a:cs typeface="Georgia"/>
              </a:rPr>
              <a:t>be </a:t>
            </a:r>
            <a:r>
              <a:rPr sz="2400" spc="-40" dirty="0">
                <a:latin typeface="Georgia"/>
                <a:cs typeface="Georgia"/>
              </a:rPr>
              <a:t>of </a:t>
            </a:r>
            <a:r>
              <a:rPr sz="2400" spc="5" dirty="0">
                <a:latin typeface="Georgia"/>
                <a:cs typeface="Georgia"/>
              </a:rPr>
              <a:t>two</a:t>
            </a:r>
            <a:r>
              <a:rPr sz="2400" spc="-14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types:</a:t>
            </a:r>
            <a:endParaRPr sz="2400">
              <a:latin typeface="Georgia"/>
              <a:cs typeface="Georgia"/>
            </a:endParaRPr>
          </a:p>
          <a:p>
            <a:pPr marL="286385" marR="5715" indent="-274320" algn="just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7020" algn="l"/>
              </a:tabLst>
            </a:pPr>
            <a:r>
              <a:rPr sz="2400" spc="-85" dirty="0">
                <a:latin typeface="Georgia"/>
                <a:cs typeface="Georgia"/>
              </a:rPr>
              <a:t>Open </a:t>
            </a:r>
            <a:r>
              <a:rPr sz="2400" spc="-10" dirty="0">
                <a:latin typeface="Georgia"/>
                <a:cs typeface="Georgia"/>
              </a:rPr>
              <a:t>type </a:t>
            </a:r>
            <a:r>
              <a:rPr sz="2400" spc="-65" dirty="0">
                <a:latin typeface="Georgia"/>
                <a:cs typeface="Georgia"/>
              </a:rPr>
              <a:t>in </a:t>
            </a:r>
            <a:r>
              <a:rPr sz="2400" spc="-30" dirty="0">
                <a:latin typeface="Georgia"/>
                <a:cs typeface="Georgia"/>
              </a:rPr>
              <a:t>which the </a:t>
            </a:r>
            <a:r>
              <a:rPr sz="2400" spc="-40" dirty="0">
                <a:latin typeface="Georgia"/>
                <a:cs typeface="Georgia"/>
              </a:rPr>
              <a:t>blood </a:t>
            </a:r>
            <a:r>
              <a:rPr sz="2400" spc="-20" dirty="0">
                <a:latin typeface="Georgia"/>
                <a:cs typeface="Georgia"/>
              </a:rPr>
              <a:t>is </a:t>
            </a:r>
            <a:r>
              <a:rPr sz="2400" spc="-55" dirty="0">
                <a:latin typeface="Georgia"/>
                <a:cs typeface="Georgia"/>
              </a:rPr>
              <a:t>pumped </a:t>
            </a:r>
            <a:r>
              <a:rPr sz="2400" spc="-35" dirty="0">
                <a:latin typeface="Georgia"/>
                <a:cs typeface="Georgia"/>
              </a:rPr>
              <a:t>out of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25" dirty="0">
                <a:latin typeface="Georgia"/>
                <a:cs typeface="Georgia"/>
              </a:rPr>
              <a:t>heart </a:t>
            </a:r>
            <a:r>
              <a:rPr sz="2400" spc="-55" dirty="0">
                <a:latin typeface="Georgia"/>
                <a:cs typeface="Georgia"/>
              </a:rPr>
              <a:t>and </a:t>
            </a:r>
            <a:r>
              <a:rPr sz="2400" spc="-135" dirty="0">
                <a:latin typeface="Georgia"/>
                <a:cs typeface="Georgia"/>
              </a:rPr>
              <a:t>the  </a:t>
            </a:r>
            <a:r>
              <a:rPr sz="2400" spc="-20" dirty="0">
                <a:latin typeface="Georgia"/>
                <a:cs typeface="Georgia"/>
              </a:rPr>
              <a:t>cells </a:t>
            </a:r>
            <a:r>
              <a:rPr sz="2400" spc="-55" dirty="0">
                <a:latin typeface="Georgia"/>
                <a:cs typeface="Georgia"/>
              </a:rPr>
              <a:t>and </a:t>
            </a:r>
            <a:r>
              <a:rPr sz="2400" spc="-20" dirty="0">
                <a:latin typeface="Georgia"/>
                <a:cs typeface="Georgia"/>
              </a:rPr>
              <a:t>tissues are </a:t>
            </a:r>
            <a:r>
              <a:rPr sz="2400" spc="-25" dirty="0">
                <a:latin typeface="Georgia"/>
                <a:cs typeface="Georgia"/>
              </a:rPr>
              <a:t>directly </a:t>
            </a:r>
            <a:r>
              <a:rPr sz="2400" spc="-40" dirty="0">
                <a:latin typeface="Georgia"/>
                <a:cs typeface="Georgia"/>
              </a:rPr>
              <a:t>bathed </a:t>
            </a:r>
            <a:r>
              <a:rPr sz="2400" spc="-55" dirty="0">
                <a:latin typeface="Georgia"/>
                <a:cs typeface="Georgia"/>
              </a:rPr>
              <a:t>in </a:t>
            </a:r>
            <a:r>
              <a:rPr sz="2400" spc="-25" dirty="0">
                <a:latin typeface="Georgia"/>
                <a:cs typeface="Georgia"/>
              </a:rPr>
              <a:t>it</a:t>
            </a:r>
            <a:r>
              <a:rPr sz="2400" spc="-215" dirty="0">
                <a:latin typeface="Georgia"/>
                <a:cs typeface="Georgia"/>
              </a:rPr>
              <a:t> </a:t>
            </a:r>
            <a:r>
              <a:rPr sz="2400" spc="-55" dirty="0">
                <a:latin typeface="Georgia"/>
                <a:cs typeface="Georgia"/>
              </a:rPr>
              <a:t>and</a:t>
            </a:r>
            <a:endParaRPr sz="2400">
              <a:latin typeface="Georgia"/>
              <a:cs typeface="Georgia"/>
            </a:endParaRPr>
          </a:p>
          <a:p>
            <a:pPr marL="286385" marR="7620" indent="-274320" algn="just">
              <a:lnSpc>
                <a:spcPts val="2590"/>
              </a:lnSpc>
              <a:spcBef>
                <a:spcPts val="61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7020" algn="l"/>
              </a:tabLst>
            </a:pPr>
            <a:r>
              <a:rPr sz="2400" spc="-50" dirty="0">
                <a:latin typeface="Georgia"/>
                <a:cs typeface="Georgia"/>
              </a:rPr>
              <a:t>Closed </a:t>
            </a:r>
            <a:r>
              <a:rPr sz="2400" spc="-10" dirty="0">
                <a:latin typeface="Georgia"/>
                <a:cs typeface="Georgia"/>
              </a:rPr>
              <a:t>type </a:t>
            </a:r>
            <a:r>
              <a:rPr sz="2400" spc="-65" dirty="0">
                <a:latin typeface="Georgia"/>
                <a:cs typeface="Georgia"/>
              </a:rPr>
              <a:t>in </a:t>
            </a:r>
            <a:r>
              <a:rPr sz="2400" spc="-30" dirty="0">
                <a:latin typeface="Georgia"/>
                <a:cs typeface="Georgia"/>
              </a:rPr>
              <a:t>which </a:t>
            </a:r>
            <a:r>
              <a:rPr sz="2400" spc="-35" dirty="0">
                <a:latin typeface="Georgia"/>
                <a:cs typeface="Georgia"/>
              </a:rPr>
              <a:t>the </a:t>
            </a:r>
            <a:r>
              <a:rPr sz="2400" spc="-40" dirty="0">
                <a:latin typeface="Georgia"/>
                <a:cs typeface="Georgia"/>
              </a:rPr>
              <a:t>blood </a:t>
            </a:r>
            <a:r>
              <a:rPr sz="2400" spc="-20" dirty="0">
                <a:latin typeface="Georgia"/>
                <a:cs typeface="Georgia"/>
              </a:rPr>
              <a:t>is </a:t>
            </a:r>
            <a:r>
              <a:rPr sz="2400" spc="-35" dirty="0">
                <a:latin typeface="Georgia"/>
                <a:cs typeface="Georgia"/>
              </a:rPr>
              <a:t>circulated </a:t>
            </a:r>
            <a:r>
              <a:rPr sz="2400" spc="-50" dirty="0">
                <a:latin typeface="Georgia"/>
                <a:cs typeface="Georgia"/>
              </a:rPr>
              <a:t>through </a:t>
            </a:r>
            <a:r>
              <a:rPr sz="2400" spc="-4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series </a:t>
            </a:r>
            <a:r>
              <a:rPr sz="2400" spc="-210" dirty="0">
                <a:latin typeface="Georgia"/>
                <a:cs typeface="Georgia"/>
              </a:rPr>
              <a:t>of  </a:t>
            </a:r>
            <a:r>
              <a:rPr sz="2400" spc="-10" dirty="0">
                <a:latin typeface="Georgia"/>
                <a:cs typeface="Georgia"/>
              </a:rPr>
              <a:t>vessels </a:t>
            </a:r>
            <a:r>
              <a:rPr sz="2400" spc="-40" dirty="0">
                <a:latin typeface="Georgia"/>
                <a:cs typeface="Georgia"/>
              </a:rPr>
              <a:t>of </a:t>
            </a:r>
            <a:r>
              <a:rPr sz="2400" spc="-30" dirty="0">
                <a:latin typeface="Georgia"/>
                <a:cs typeface="Georgia"/>
              </a:rPr>
              <a:t>varying diameters </a:t>
            </a:r>
            <a:r>
              <a:rPr sz="2400" spc="-15" dirty="0">
                <a:latin typeface="Georgia"/>
                <a:cs typeface="Georgia"/>
              </a:rPr>
              <a:t>(arteries, </a:t>
            </a:r>
            <a:r>
              <a:rPr sz="2400" spc="-30" dirty="0">
                <a:latin typeface="Georgia"/>
                <a:cs typeface="Georgia"/>
              </a:rPr>
              <a:t>veins </a:t>
            </a:r>
            <a:r>
              <a:rPr sz="2400" spc="-55" dirty="0">
                <a:latin typeface="Georgia"/>
                <a:cs typeface="Georgia"/>
              </a:rPr>
              <a:t>and</a:t>
            </a:r>
            <a:r>
              <a:rPr sz="2400" spc="-27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capillaries).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96441"/>
            <a:ext cx="2275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80" dirty="0"/>
              <a:t>S</a:t>
            </a:r>
            <a:r>
              <a:rPr sz="3600" spc="-590" dirty="0"/>
              <a:t>Y</a:t>
            </a:r>
            <a:r>
              <a:rPr sz="3600" spc="-525" dirty="0"/>
              <a:t>MM</a:t>
            </a:r>
            <a:r>
              <a:rPr sz="3600" spc="-365" dirty="0"/>
              <a:t>E</a:t>
            </a:r>
            <a:r>
              <a:rPr sz="3600" spc="-320" dirty="0"/>
              <a:t>T</a:t>
            </a:r>
            <a:r>
              <a:rPr sz="3600" spc="-575" dirty="0"/>
              <a:t>R</a:t>
            </a:r>
            <a:r>
              <a:rPr sz="3600" spc="-550" dirty="0"/>
              <a:t>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705102"/>
            <a:ext cx="5862320" cy="97726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6385" marR="5080" indent="-274320" algn="just">
              <a:lnSpc>
                <a:spcPct val="80100"/>
              </a:lnSpc>
              <a:spcBef>
                <a:spcPts val="670"/>
              </a:spcBef>
            </a:pPr>
            <a:r>
              <a:rPr sz="2050" spc="-545" dirty="0">
                <a:solidFill>
                  <a:srgbClr val="D24717"/>
                </a:solidFill>
                <a:latin typeface="Arial"/>
                <a:cs typeface="Arial"/>
              </a:rPr>
              <a:t> </a:t>
            </a:r>
            <a:r>
              <a:rPr sz="2400" spc="-45" dirty="0">
                <a:solidFill>
                  <a:srgbClr val="00AF50"/>
                </a:solidFill>
                <a:latin typeface="Georgia"/>
                <a:cs typeface="Georgia"/>
              </a:rPr>
              <a:t>Asymmetrical </a:t>
            </a:r>
            <a:r>
              <a:rPr sz="2400" spc="-105" dirty="0">
                <a:latin typeface="Georgia"/>
                <a:cs typeface="Georgia"/>
              </a:rPr>
              <a:t>- </a:t>
            </a:r>
            <a:r>
              <a:rPr sz="2400" spc="-45" dirty="0">
                <a:latin typeface="Georgia"/>
                <a:cs typeface="Georgia"/>
              </a:rPr>
              <a:t>any </a:t>
            </a:r>
            <a:r>
              <a:rPr sz="2400" spc="-40" dirty="0">
                <a:latin typeface="Georgia"/>
                <a:cs typeface="Georgia"/>
              </a:rPr>
              <a:t>plane</a:t>
            </a:r>
            <a:r>
              <a:rPr sz="2400" spc="495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that  </a:t>
            </a:r>
            <a:r>
              <a:rPr sz="2400" spc="-70" dirty="0">
                <a:latin typeface="Georgia"/>
                <a:cs typeface="Georgia"/>
              </a:rPr>
              <a:t>passes  </a:t>
            </a:r>
            <a:r>
              <a:rPr sz="2400" spc="-50" dirty="0">
                <a:latin typeface="Georgia"/>
                <a:cs typeface="Georgia"/>
              </a:rPr>
              <a:t>through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25" dirty="0">
                <a:latin typeface="Georgia"/>
                <a:cs typeface="Georgia"/>
              </a:rPr>
              <a:t>centre </a:t>
            </a:r>
            <a:r>
              <a:rPr sz="2400" spc="-15" dirty="0">
                <a:latin typeface="Georgia"/>
                <a:cs typeface="Georgia"/>
              </a:rPr>
              <a:t>does </a:t>
            </a:r>
            <a:r>
              <a:rPr sz="2400" spc="-45" dirty="0">
                <a:latin typeface="Georgia"/>
                <a:cs typeface="Georgia"/>
              </a:rPr>
              <a:t>not </a:t>
            </a:r>
            <a:r>
              <a:rPr sz="2400" spc="-35" dirty="0">
                <a:latin typeface="Georgia"/>
                <a:cs typeface="Georgia"/>
              </a:rPr>
              <a:t>divide </a:t>
            </a:r>
            <a:r>
              <a:rPr sz="2400" spc="-55" dirty="0">
                <a:latin typeface="Georgia"/>
                <a:cs typeface="Georgia"/>
              </a:rPr>
              <a:t>them  </a:t>
            </a:r>
            <a:r>
              <a:rPr sz="2400" spc="-45" dirty="0">
                <a:latin typeface="Georgia"/>
                <a:cs typeface="Georgia"/>
              </a:rPr>
              <a:t>into </a:t>
            </a:r>
            <a:r>
              <a:rPr sz="2400" spc="-30" dirty="0">
                <a:latin typeface="Georgia"/>
                <a:cs typeface="Georgia"/>
              </a:rPr>
              <a:t>equal </a:t>
            </a:r>
            <a:r>
              <a:rPr sz="2400" spc="-55" dirty="0">
                <a:latin typeface="Georgia"/>
                <a:cs typeface="Georgia"/>
              </a:rPr>
              <a:t>halves. </a:t>
            </a:r>
            <a:r>
              <a:rPr sz="2400" spc="-135" dirty="0">
                <a:latin typeface="Georgia"/>
                <a:cs typeface="Georgia"/>
              </a:rPr>
              <a:t>Ex. </a:t>
            </a:r>
            <a:r>
              <a:rPr sz="2400" spc="-50" dirty="0">
                <a:latin typeface="Georgia"/>
                <a:cs typeface="Georgia"/>
              </a:rPr>
              <a:t>Sponges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0" y="814908"/>
            <a:ext cx="1676400" cy="1693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90029" y="2440051"/>
            <a:ext cx="1425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Times New Roman"/>
                <a:cs typeface="Times New Roman"/>
              </a:rPr>
              <a:t>Radial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85" dirty="0">
                <a:latin typeface="Times New Roman"/>
                <a:cs typeface="Times New Roman"/>
              </a:rPr>
              <a:t>symmetry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34200" y="2971800"/>
            <a:ext cx="1905000" cy="1527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3028315"/>
            <a:ext cx="7992745" cy="31781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2133600" indent="-274320" algn="just">
              <a:lnSpc>
                <a:spcPct val="80000"/>
              </a:lnSpc>
              <a:spcBef>
                <a:spcPts val="675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7020" algn="l"/>
              </a:tabLst>
            </a:pPr>
            <a:r>
              <a:rPr sz="2400" spc="-75" dirty="0">
                <a:solidFill>
                  <a:srgbClr val="00AF50"/>
                </a:solidFill>
                <a:latin typeface="Georgia"/>
                <a:cs typeface="Georgia"/>
              </a:rPr>
              <a:t>Radial </a:t>
            </a:r>
            <a:r>
              <a:rPr sz="2400" spc="-30" dirty="0">
                <a:solidFill>
                  <a:srgbClr val="00AF50"/>
                </a:solidFill>
                <a:latin typeface="Georgia"/>
                <a:cs typeface="Georgia"/>
              </a:rPr>
              <a:t>symmetry </a:t>
            </a:r>
            <a:r>
              <a:rPr sz="2400" spc="-80" dirty="0">
                <a:latin typeface="Georgia"/>
                <a:cs typeface="Georgia"/>
              </a:rPr>
              <a:t>-When </a:t>
            </a:r>
            <a:r>
              <a:rPr sz="2400" spc="-45" dirty="0">
                <a:latin typeface="Georgia"/>
                <a:cs typeface="Georgia"/>
              </a:rPr>
              <a:t>any plane </a:t>
            </a:r>
            <a:r>
              <a:rPr sz="2400" spc="-85" dirty="0">
                <a:latin typeface="Georgia"/>
                <a:cs typeface="Georgia"/>
              </a:rPr>
              <a:t>passing  </a:t>
            </a:r>
            <a:r>
              <a:rPr sz="2400" spc="-50" dirty="0">
                <a:latin typeface="Georgia"/>
                <a:cs typeface="Georgia"/>
              </a:rPr>
              <a:t>through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35" dirty="0">
                <a:latin typeface="Georgia"/>
                <a:cs typeface="Georgia"/>
              </a:rPr>
              <a:t>central axis </a:t>
            </a:r>
            <a:r>
              <a:rPr sz="2400" spc="-40" dirty="0">
                <a:latin typeface="Georgia"/>
                <a:cs typeface="Georgia"/>
              </a:rPr>
              <a:t>of  </a:t>
            </a:r>
            <a:r>
              <a:rPr sz="2400" spc="-35" dirty="0">
                <a:latin typeface="Georgia"/>
                <a:cs typeface="Georgia"/>
              </a:rPr>
              <a:t>the body  </a:t>
            </a:r>
            <a:r>
              <a:rPr sz="2400" spc="-30" dirty="0">
                <a:latin typeface="Georgia"/>
                <a:cs typeface="Georgia"/>
              </a:rPr>
              <a:t>divides the </a:t>
            </a:r>
            <a:r>
              <a:rPr sz="2400" spc="-50" dirty="0">
                <a:latin typeface="Georgia"/>
                <a:cs typeface="Georgia"/>
              </a:rPr>
              <a:t>organism </a:t>
            </a:r>
            <a:r>
              <a:rPr sz="2400" spc="-45" dirty="0">
                <a:latin typeface="Georgia"/>
                <a:cs typeface="Georgia"/>
              </a:rPr>
              <a:t>into </a:t>
            </a:r>
            <a:r>
              <a:rPr sz="2400" spc="5" dirty="0">
                <a:latin typeface="Georgia"/>
                <a:cs typeface="Georgia"/>
              </a:rPr>
              <a:t>two </a:t>
            </a:r>
            <a:r>
              <a:rPr sz="2400" spc="-35" dirty="0">
                <a:latin typeface="Georgia"/>
                <a:cs typeface="Georgia"/>
              </a:rPr>
              <a:t>identical  </a:t>
            </a:r>
            <a:r>
              <a:rPr sz="2400" spc="-70" dirty="0">
                <a:latin typeface="Georgia"/>
                <a:cs typeface="Georgia"/>
              </a:rPr>
              <a:t>halvesEx. </a:t>
            </a:r>
            <a:r>
              <a:rPr sz="2400" spc="-45" dirty="0">
                <a:latin typeface="Georgia"/>
                <a:cs typeface="Georgia"/>
              </a:rPr>
              <a:t>Coelenterates, </a:t>
            </a:r>
            <a:r>
              <a:rPr sz="2400" spc="-30" dirty="0">
                <a:latin typeface="Georgia"/>
                <a:cs typeface="Georgia"/>
              </a:rPr>
              <a:t>ctenophores </a:t>
            </a:r>
            <a:r>
              <a:rPr sz="2400" spc="-55" dirty="0">
                <a:latin typeface="Georgia"/>
                <a:cs typeface="Georgia"/>
              </a:rPr>
              <a:t>and  </a:t>
            </a:r>
            <a:r>
              <a:rPr sz="2400" spc="-35" dirty="0">
                <a:latin typeface="Georgia"/>
                <a:cs typeface="Georgia"/>
              </a:rPr>
              <a:t>echinoderms </a:t>
            </a:r>
            <a:r>
              <a:rPr sz="2400" spc="-50" dirty="0">
                <a:latin typeface="Georgia"/>
                <a:cs typeface="Georgia"/>
              </a:rPr>
              <a:t>have </a:t>
            </a:r>
            <a:r>
              <a:rPr sz="2400" spc="-40" dirty="0">
                <a:latin typeface="Georgia"/>
                <a:cs typeface="Georgia"/>
              </a:rPr>
              <a:t>this </a:t>
            </a:r>
            <a:r>
              <a:rPr sz="2400" spc="-50" dirty="0">
                <a:latin typeface="Georgia"/>
                <a:cs typeface="Georgia"/>
              </a:rPr>
              <a:t>kind </a:t>
            </a:r>
            <a:r>
              <a:rPr sz="2400" spc="-40" dirty="0">
                <a:latin typeface="Georgia"/>
                <a:cs typeface="Georgia"/>
              </a:rPr>
              <a:t>of </a:t>
            </a:r>
            <a:r>
              <a:rPr sz="2400" spc="-35" dirty="0">
                <a:latin typeface="Georgia"/>
                <a:cs typeface="Georgia"/>
              </a:rPr>
              <a:t>body</a:t>
            </a:r>
            <a:r>
              <a:rPr sz="2400" spc="-105" dirty="0">
                <a:latin typeface="Georgia"/>
                <a:cs typeface="Georgia"/>
              </a:rPr>
              <a:t> </a:t>
            </a:r>
            <a:r>
              <a:rPr sz="2400" spc="-75" dirty="0">
                <a:latin typeface="Georgia"/>
                <a:cs typeface="Georgia"/>
              </a:rPr>
              <a:t>plan.</a:t>
            </a:r>
            <a:endParaRPr sz="240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  <a:spcBef>
                <a:spcPts val="70"/>
              </a:spcBef>
            </a:pPr>
            <a:r>
              <a:rPr sz="1800" spc="-95" dirty="0">
                <a:latin typeface="Times New Roman"/>
                <a:cs typeface="Times New Roman"/>
              </a:rPr>
              <a:t>Bilateral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spc="-85" dirty="0">
                <a:latin typeface="Times New Roman"/>
                <a:cs typeface="Times New Roman"/>
              </a:rPr>
              <a:t>symmetry</a:t>
            </a:r>
            <a:endParaRPr sz="1800">
              <a:latin typeface="Times New Roman"/>
              <a:cs typeface="Times New Roman"/>
            </a:endParaRPr>
          </a:p>
          <a:p>
            <a:pPr marL="286385" marR="2134235" indent="-274320" algn="just">
              <a:lnSpc>
                <a:spcPct val="80000"/>
              </a:lnSpc>
              <a:spcBef>
                <a:spcPts val="1275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7020" algn="l"/>
              </a:tabLst>
            </a:pPr>
            <a:r>
              <a:rPr sz="2400" spc="-45" dirty="0">
                <a:solidFill>
                  <a:srgbClr val="00AF50"/>
                </a:solidFill>
                <a:latin typeface="Georgia"/>
                <a:cs typeface="Georgia"/>
              </a:rPr>
              <a:t>Bilateral </a:t>
            </a:r>
            <a:r>
              <a:rPr sz="2400" spc="-30" dirty="0">
                <a:solidFill>
                  <a:srgbClr val="00AF50"/>
                </a:solidFill>
                <a:latin typeface="Georgia"/>
                <a:cs typeface="Georgia"/>
              </a:rPr>
              <a:t>symmetry </a:t>
            </a:r>
            <a:r>
              <a:rPr sz="2400" spc="-105" dirty="0">
                <a:latin typeface="Georgia"/>
                <a:cs typeface="Georgia"/>
              </a:rPr>
              <a:t>- </a:t>
            </a:r>
            <a:r>
              <a:rPr sz="2400" spc="-65" dirty="0">
                <a:latin typeface="Georgia"/>
                <a:cs typeface="Georgia"/>
              </a:rPr>
              <a:t>Animals </a:t>
            </a:r>
            <a:r>
              <a:rPr sz="2400" spc="-120" dirty="0">
                <a:latin typeface="Georgia"/>
                <a:cs typeface="Georgia"/>
              </a:rPr>
              <a:t>like  </a:t>
            </a:r>
            <a:r>
              <a:rPr sz="2400" spc="-55" dirty="0">
                <a:latin typeface="Georgia"/>
                <a:cs typeface="Georgia"/>
              </a:rPr>
              <a:t>annelids, </a:t>
            </a:r>
            <a:r>
              <a:rPr sz="2400" spc="-45" dirty="0">
                <a:latin typeface="Georgia"/>
                <a:cs typeface="Georgia"/>
              </a:rPr>
              <a:t>arthropods, </a:t>
            </a:r>
            <a:r>
              <a:rPr sz="2400" spc="-75" dirty="0">
                <a:latin typeface="Georgia"/>
                <a:cs typeface="Georgia"/>
              </a:rPr>
              <a:t>etc., </a:t>
            </a:r>
            <a:r>
              <a:rPr sz="2400" spc="-5" dirty="0">
                <a:latin typeface="Georgia"/>
                <a:cs typeface="Georgia"/>
              </a:rPr>
              <a:t>where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35" dirty="0">
                <a:latin typeface="Georgia"/>
                <a:cs typeface="Georgia"/>
              </a:rPr>
              <a:t>body  </a:t>
            </a:r>
            <a:r>
              <a:rPr sz="2400" spc="-50" dirty="0">
                <a:latin typeface="Georgia"/>
                <a:cs typeface="Georgia"/>
              </a:rPr>
              <a:t>can </a:t>
            </a:r>
            <a:r>
              <a:rPr sz="2400" spc="-15" dirty="0">
                <a:latin typeface="Georgia"/>
                <a:cs typeface="Georgia"/>
              </a:rPr>
              <a:t>be </a:t>
            </a:r>
            <a:r>
              <a:rPr sz="2400" spc="-35" dirty="0">
                <a:latin typeface="Georgia"/>
                <a:cs typeface="Georgia"/>
              </a:rPr>
              <a:t>divided </a:t>
            </a:r>
            <a:r>
              <a:rPr sz="2400" spc="-45" dirty="0">
                <a:latin typeface="Georgia"/>
                <a:cs typeface="Georgia"/>
              </a:rPr>
              <a:t>into </a:t>
            </a:r>
            <a:r>
              <a:rPr sz="2400" spc="-40" dirty="0">
                <a:latin typeface="Georgia"/>
                <a:cs typeface="Georgia"/>
              </a:rPr>
              <a:t>identical </a:t>
            </a:r>
            <a:r>
              <a:rPr sz="2400" spc="-30" dirty="0">
                <a:latin typeface="Georgia"/>
                <a:cs typeface="Georgia"/>
              </a:rPr>
              <a:t>left </a:t>
            </a:r>
            <a:r>
              <a:rPr sz="2400" spc="-55" dirty="0">
                <a:latin typeface="Georgia"/>
                <a:cs typeface="Georgia"/>
              </a:rPr>
              <a:t>and </a:t>
            </a:r>
            <a:r>
              <a:rPr sz="2400" spc="-40" dirty="0">
                <a:latin typeface="Georgia"/>
                <a:cs typeface="Georgia"/>
              </a:rPr>
              <a:t>right  halves </a:t>
            </a:r>
            <a:r>
              <a:rPr sz="2400" spc="-55" dirty="0">
                <a:latin typeface="Georgia"/>
                <a:cs typeface="Georgia"/>
              </a:rPr>
              <a:t>in </a:t>
            </a:r>
            <a:r>
              <a:rPr sz="2400" spc="-40" dirty="0">
                <a:latin typeface="Georgia"/>
                <a:cs typeface="Georgia"/>
              </a:rPr>
              <a:t>only </a:t>
            </a:r>
            <a:r>
              <a:rPr sz="2400" spc="-30" dirty="0">
                <a:latin typeface="Georgia"/>
                <a:cs typeface="Georgia"/>
              </a:rPr>
              <a:t>one </a:t>
            </a:r>
            <a:r>
              <a:rPr sz="2400" spc="-60" dirty="0">
                <a:latin typeface="Georgia"/>
                <a:cs typeface="Georgia"/>
              </a:rPr>
              <a:t>plane,</a:t>
            </a:r>
            <a:r>
              <a:rPr sz="2400" spc="-130" dirty="0">
                <a:latin typeface="Georgia"/>
                <a:cs typeface="Georgia"/>
              </a:rPr>
              <a:t> </a:t>
            </a:r>
            <a:r>
              <a:rPr sz="2400" spc="-45" dirty="0">
                <a:latin typeface="Georgia"/>
                <a:cs typeface="Georgia"/>
              </a:rPr>
              <a:t>exhibit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043686"/>
            <a:ext cx="6294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80" dirty="0">
                <a:latin typeface="Trebuchet MS"/>
                <a:cs typeface="Trebuchet MS"/>
              </a:rPr>
              <a:t>Diploblastic </a:t>
            </a:r>
            <a:r>
              <a:rPr sz="2800" b="0" spc="-25" dirty="0">
                <a:latin typeface="Trebuchet MS"/>
                <a:cs typeface="Trebuchet MS"/>
              </a:rPr>
              <a:t>and </a:t>
            </a:r>
            <a:r>
              <a:rPr sz="2800" b="0" spc="-130" dirty="0">
                <a:latin typeface="Trebuchet MS"/>
                <a:cs typeface="Trebuchet MS"/>
              </a:rPr>
              <a:t>Triploblastic</a:t>
            </a:r>
            <a:r>
              <a:rPr sz="2800" b="0" spc="-310" dirty="0">
                <a:latin typeface="Trebuchet MS"/>
                <a:cs typeface="Trebuchet MS"/>
              </a:rPr>
              <a:t> </a:t>
            </a:r>
            <a:r>
              <a:rPr sz="2800" b="0" spc="-70" dirty="0">
                <a:latin typeface="Trebuchet MS"/>
                <a:cs typeface="Trebuchet MS"/>
              </a:rPr>
              <a:t>Organisation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535938"/>
            <a:ext cx="8616950" cy="259270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6385" marR="5080" indent="-274320" algn="just">
              <a:lnSpc>
                <a:spcPct val="80100"/>
              </a:lnSpc>
              <a:spcBef>
                <a:spcPts val="67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7020" algn="l"/>
              </a:tabLst>
            </a:pPr>
            <a:r>
              <a:rPr sz="2400" spc="-120" dirty="0">
                <a:solidFill>
                  <a:srgbClr val="00AF50"/>
                </a:solidFill>
                <a:latin typeface="Times New Roman"/>
                <a:cs typeface="Times New Roman"/>
              </a:rPr>
              <a:t>Diploblastic </a:t>
            </a:r>
            <a:r>
              <a:rPr sz="2400" spc="-150" dirty="0">
                <a:solidFill>
                  <a:srgbClr val="00AF50"/>
                </a:solidFill>
                <a:latin typeface="Times New Roman"/>
                <a:cs typeface="Times New Roman"/>
              </a:rPr>
              <a:t>animals </a:t>
            </a: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sz="2400" spc="-165" dirty="0">
                <a:latin typeface="Times New Roman"/>
                <a:cs typeface="Times New Roman"/>
              </a:rPr>
              <a:t>Animals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135" dirty="0">
                <a:latin typeface="Times New Roman"/>
                <a:cs typeface="Times New Roman"/>
              </a:rPr>
              <a:t>which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25" dirty="0">
                <a:latin typeface="Times New Roman"/>
                <a:cs typeface="Times New Roman"/>
              </a:rPr>
              <a:t>cells </a:t>
            </a:r>
            <a:r>
              <a:rPr sz="2400" spc="-95" dirty="0">
                <a:latin typeface="Times New Roman"/>
                <a:cs typeface="Times New Roman"/>
              </a:rPr>
              <a:t>are </a:t>
            </a:r>
            <a:r>
              <a:rPr sz="2400" spc="-100" dirty="0">
                <a:latin typeface="Times New Roman"/>
                <a:cs typeface="Times New Roman"/>
              </a:rPr>
              <a:t>arranged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175" dirty="0">
                <a:latin typeface="Times New Roman"/>
                <a:cs typeface="Times New Roman"/>
              </a:rPr>
              <a:t>two  </a:t>
            </a:r>
            <a:r>
              <a:rPr sz="2400" spc="-114" dirty="0">
                <a:latin typeface="Times New Roman"/>
                <a:cs typeface="Times New Roman"/>
              </a:rPr>
              <a:t>embryonic </a:t>
            </a:r>
            <a:r>
              <a:rPr sz="2400" spc="-105" dirty="0">
                <a:latin typeface="Times New Roman"/>
                <a:cs typeface="Times New Roman"/>
              </a:rPr>
              <a:t>layers, </a:t>
            </a:r>
            <a:r>
              <a:rPr sz="2400" spc="-150" dirty="0">
                <a:latin typeface="Times New Roman"/>
                <a:cs typeface="Times New Roman"/>
              </a:rPr>
              <a:t>an </a:t>
            </a:r>
            <a:r>
              <a:rPr sz="2400" spc="-70" dirty="0">
                <a:latin typeface="Times New Roman"/>
                <a:cs typeface="Times New Roman"/>
              </a:rPr>
              <a:t>external ectoderm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50" dirty="0">
                <a:latin typeface="Times New Roman"/>
                <a:cs typeface="Times New Roman"/>
              </a:rPr>
              <a:t>an </a:t>
            </a:r>
            <a:r>
              <a:rPr sz="2400" spc="-75" dirty="0">
                <a:latin typeface="Times New Roman"/>
                <a:cs typeface="Times New Roman"/>
              </a:rPr>
              <a:t>internal </a:t>
            </a:r>
            <a:r>
              <a:rPr sz="2400" spc="-65" dirty="0">
                <a:latin typeface="Times New Roman"/>
                <a:cs typeface="Times New Roman"/>
              </a:rPr>
              <a:t>endoderm, </a:t>
            </a:r>
            <a:r>
              <a:rPr sz="2400" spc="-55" dirty="0">
                <a:latin typeface="Times New Roman"/>
                <a:cs typeface="Times New Roman"/>
              </a:rPr>
              <a:t>e.g.,  </a:t>
            </a:r>
            <a:r>
              <a:rPr sz="2400" spc="-80" dirty="0">
                <a:latin typeface="Times New Roman"/>
                <a:cs typeface="Times New Roman"/>
              </a:rPr>
              <a:t>coelenterates.</a:t>
            </a:r>
            <a:endParaRPr sz="2400">
              <a:latin typeface="Times New Roman"/>
              <a:cs typeface="Times New Roman"/>
            </a:endParaRPr>
          </a:p>
          <a:p>
            <a:pPr marL="286385" marR="16510" indent="-274320" algn="just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7020" algn="l"/>
              </a:tabLst>
            </a:pPr>
            <a:r>
              <a:rPr sz="2400" spc="-204" dirty="0">
                <a:latin typeface="Times New Roman"/>
                <a:cs typeface="Times New Roman"/>
              </a:rPr>
              <a:t>An </a:t>
            </a:r>
            <a:r>
              <a:rPr sz="2400" spc="-95" dirty="0">
                <a:latin typeface="Times New Roman"/>
                <a:cs typeface="Times New Roman"/>
              </a:rPr>
              <a:t>undifferentiated </a:t>
            </a:r>
            <a:r>
              <a:rPr sz="2400" spc="-135" dirty="0">
                <a:latin typeface="Times New Roman"/>
                <a:cs typeface="Times New Roman"/>
              </a:rPr>
              <a:t>layer, </a:t>
            </a:r>
            <a:r>
              <a:rPr sz="2400" spc="-114" dirty="0">
                <a:latin typeface="Times New Roman"/>
                <a:cs typeface="Times New Roman"/>
              </a:rPr>
              <a:t>mesoglea, </a:t>
            </a:r>
            <a:r>
              <a:rPr sz="2400" spc="-155" dirty="0">
                <a:latin typeface="Times New Roman"/>
                <a:cs typeface="Times New Roman"/>
              </a:rPr>
              <a:t>is </a:t>
            </a:r>
            <a:r>
              <a:rPr sz="2400" spc="-80" dirty="0">
                <a:latin typeface="Times New Roman"/>
                <a:cs typeface="Times New Roman"/>
              </a:rPr>
              <a:t>present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105" dirty="0">
                <a:latin typeface="Times New Roman"/>
                <a:cs typeface="Times New Roman"/>
              </a:rPr>
              <a:t>between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14" dirty="0">
                <a:latin typeface="Times New Roman"/>
                <a:cs typeface="Times New Roman"/>
              </a:rPr>
              <a:t>ectoderm 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endoderm.</a:t>
            </a:r>
            <a:endParaRPr sz="2400">
              <a:latin typeface="Times New Roman"/>
              <a:cs typeface="Times New Roman"/>
            </a:endParaRPr>
          </a:p>
          <a:p>
            <a:pPr marL="286385" marR="14604" indent="-274320" algn="just">
              <a:lnSpc>
                <a:spcPct val="80000"/>
              </a:lnSpc>
              <a:spcBef>
                <a:spcPts val="625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7020" algn="l"/>
              </a:tabLst>
            </a:pPr>
            <a:r>
              <a:rPr sz="2400" spc="-114" dirty="0">
                <a:solidFill>
                  <a:srgbClr val="00AF50"/>
                </a:solidFill>
                <a:latin typeface="Times New Roman"/>
                <a:cs typeface="Times New Roman"/>
              </a:rPr>
              <a:t>Triploblastic </a:t>
            </a:r>
            <a:r>
              <a:rPr sz="2400" spc="-150" dirty="0">
                <a:solidFill>
                  <a:srgbClr val="00AF50"/>
                </a:solidFill>
                <a:latin typeface="Times New Roman"/>
                <a:cs typeface="Times New Roman"/>
              </a:rPr>
              <a:t>animals </a:t>
            </a:r>
            <a:r>
              <a:rPr sz="2400" spc="-50" dirty="0">
                <a:latin typeface="Times New Roman"/>
                <a:cs typeface="Times New Roman"/>
              </a:rPr>
              <a:t>- </a:t>
            </a:r>
            <a:r>
              <a:rPr sz="2400" spc="-130" dirty="0">
                <a:latin typeface="Times New Roman"/>
                <a:cs typeface="Times New Roman"/>
              </a:rPr>
              <a:t>Those </a:t>
            </a:r>
            <a:r>
              <a:rPr sz="2400" spc="-150" dirty="0">
                <a:latin typeface="Times New Roman"/>
                <a:cs typeface="Times New Roman"/>
              </a:rPr>
              <a:t>animals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130" dirty="0">
                <a:latin typeface="Times New Roman"/>
                <a:cs typeface="Times New Roman"/>
              </a:rPr>
              <a:t>which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30" dirty="0">
                <a:latin typeface="Times New Roman"/>
                <a:cs typeface="Times New Roman"/>
              </a:rPr>
              <a:t>developing </a:t>
            </a:r>
            <a:r>
              <a:rPr sz="2400" spc="-114" dirty="0">
                <a:latin typeface="Times New Roman"/>
                <a:cs typeface="Times New Roman"/>
              </a:rPr>
              <a:t>embryo </a:t>
            </a:r>
            <a:r>
              <a:rPr sz="2400" spc="-175" dirty="0">
                <a:latin typeface="Times New Roman"/>
                <a:cs typeface="Times New Roman"/>
              </a:rPr>
              <a:t>has </a:t>
            </a:r>
            <a:r>
              <a:rPr sz="2400" spc="-490" dirty="0">
                <a:latin typeface="Times New Roman"/>
                <a:cs typeface="Times New Roman"/>
              </a:rPr>
              <a:t>a  </a:t>
            </a:r>
            <a:r>
              <a:rPr sz="2400" spc="-65" dirty="0">
                <a:latin typeface="Times New Roman"/>
                <a:cs typeface="Times New Roman"/>
              </a:rPr>
              <a:t>third </a:t>
            </a:r>
            <a:r>
              <a:rPr sz="2400" spc="-110" dirty="0">
                <a:latin typeface="Times New Roman"/>
                <a:cs typeface="Times New Roman"/>
              </a:rPr>
              <a:t>germinal </a:t>
            </a:r>
            <a:r>
              <a:rPr sz="2400" spc="-135" dirty="0">
                <a:latin typeface="Times New Roman"/>
                <a:cs typeface="Times New Roman"/>
              </a:rPr>
              <a:t>layer, </a:t>
            </a:r>
            <a:r>
              <a:rPr sz="2400" spc="-75" dirty="0">
                <a:latin typeface="Times New Roman"/>
                <a:cs typeface="Times New Roman"/>
              </a:rPr>
              <a:t>mesoderm,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100" dirty="0">
                <a:latin typeface="Times New Roman"/>
                <a:cs typeface="Times New Roman"/>
              </a:rPr>
              <a:t>between </a:t>
            </a:r>
            <a:r>
              <a:rPr sz="2400" spc="-70" dirty="0">
                <a:latin typeface="Times New Roman"/>
                <a:cs typeface="Times New Roman"/>
              </a:rPr>
              <a:t>the ectoderm </a:t>
            </a:r>
            <a:r>
              <a:rPr sz="2400" spc="-135" dirty="0">
                <a:latin typeface="Times New Roman"/>
                <a:cs typeface="Times New Roman"/>
              </a:rPr>
              <a:t>and  </a:t>
            </a:r>
            <a:r>
              <a:rPr sz="2400" spc="-70" dirty="0">
                <a:latin typeface="Times New Roman"/>
                <a:cs typeface="Times New Roman"/>
              </a:rPr>
              <a:t>endoderm.e.g. </a:t>
            </a:r>
            <a:r>
              <a:rPr sz="2400" spc="-110" dirty="0">
                <a:latin typeface="Times New Roman"/>
                <a:cs typeface="Times New Roman"/>
              </a:rPr>
              <a:t>(platyhelminthes </a:t>
            </a:r>
            <a:r>
              <a:rPr sz="2400" spc="-40" dirty="0">
                <a:latin typeface="Times New Roman"/>
                <a:cs typeface="Times New Roman"/>
              </a:rPr>
              <a:t>to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chordates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4514850"/>
            <a:ext cx="4343400" cy="2343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47028" y="6326835"/>
            <a:ext cx="2635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Times New Roman"/>
                <a:cs typeface="Times New Roman"/>
              </a:rPr>
              <a:t>(a) </a:t>
            </a:r>
            <a:r>
              <a:rPr sz="1800" spc="-90" dirty="0">
                <a:latin typeface="Times New Roman"/>
                <a:cs typeface="Times New Roman"/>
              </a:rPr>
              <a:t>Diploblastic </a:t>
            </a:r>
            <a:r>
              <a:rPr sz="1800" spc="-60" dirty="0">
                <a:latin typeface="Times New Roman"/>
                <a:cs typeface="Times New Roman"/>
              </a:rPr>
              <a:t>(b)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spc="-90" dirty="0">
                <a:latin typeface="Times New Roman"/>
                <a:cs typeface="Times New Roman"/>
              </a:rPr>
              <a:t>Triploblastic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087882"/>
            <a:ext cx="8282305" cy="85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ts val="3990"/>
              </a:lnSpc>
              <a:spcBef>
                <a:spcPts val="100"/>
              </a:spcBef>
            </a:pPr>
            <a:r>
              <a:rPr sz="3600" spc="-490" dirty="0"/>
              <a:t>COELOM</a:t>
            </a:r>
            <a:endParaRPr sz="3600"/>
          </a:p>
          <a:p>
            <a:pPr marL="12700">
              <a:lnSpc>
                <a:spcPts val="2550"/>
              </a:lnSpc>
              <a:tabLst>
                <a:tab pos="286385" algn="l"/>
              </a:tabLst>
            </a:pPr>
            <a:r>
              <a:rPr sz="2050" b="0" spc="-545" dirty="0">
                <a:solidFill>
                  <a:srgbClr val="D24717"/>
                </a:solidFill>
                <a:latin typeface="Arial"/>
                <a:cs typeface="Arial"/>
              </a:rPr>
              <a:t>	</a:t>
            </a:r>
            <a:r>
              <a:rPr sz="2400" b="0" spc="-45" dirty="0">
                <a:solidFill>
                  <a:srgbClr val="000000"/>
                </a:solidFill>
                <a:latin typeface="Georgia"/>
                <a:cs typeface="Georgia"/>
              </a:rPr>
              <a:t>The </a:t>
            </a:r>
            <a:r>
              <a:rPr sz="2400" b="0" spc="-35" dirty="0">
                <a:solidFill>
                  <a:srgbClr val="000000"/>
                </a:solidFill>
                <a:latin typeface="Georgia"/>
                <a:cs typeface="Georgia"/>
              </a:rPr>
              <a:t>body </a:t>
            </a:r>
            <a:r>
              <a:rPr sz="2400" b="0" spc="-70" dirty="0">
                <a:solidFill>
                  <a:srgbClr val="000000"/>
                </a:solidFill>
                <a:latin typeface="Georgia"/>
                <a:cs typeface="Georgia"/>
              </a:rPr>
              <a:t>cavity, </a:t>
            </a:r>
            <a:r>
              <a:rPr sz="2400" b="0" spc="-30" dirty="0">
                <a:solidFill>
                  <a:srgbClr val="000000"/>
                </a:solidFill>
                <a:latin typeface="Georgia"/>
                <a:cs typeface="Georgia"/>
              </a:rPr>
              <a:t>which </a:t>
            </a:r>
            <a:r>
              <a:rPr sz="2400" b="0" spc="-20" dirty="0">
                <a:solidFill>
                  <a:srgbClr val="000000"/>
                </a:solidFill>
                <a:latin typeface="Georgia"/>
                <a:cs typeface="Georgia"/>
              </a:rPr>
              <a:t>is </a:t>
            </a:r>
            <a:r>
              <a:rPr sz="2400" b="0" spc="-40" dirty="0">
                <a:solidFill>
                  <a:srgbClr val="000000"/>
                </a:solidFill>
                <a:latin typeface="Georgia"/>
                <a:cs typeface="Georgia"/>
              </a:rPr>
              <a:t>lined </a:t>
            </a:r>
            <a:r>
              <a:rPr sz="2400" b="0" spc="-25" dirty="0">
                <a:solidFill>
                  <a:srgbClr val="000000"/>
                </a:solidFill>
                <a:latin typeface="Georgia"/>
                <a:cs typeface="Georgia"/>
              </a:rPr>
              <a:t>by </a:t>
            </a:r>
            <a:r>
              <a:rPr sz="2400" b="0" spc="-40" dirty="0">
                <a:solidFill>
                  <a:srgbClr val="000000"/>
                </a:solidFill>
                <a:latin typeface="Georgia"/>
                <a:cs typeface="Georgia"/>
              </a:rPr>
              <a:t>mesoderm </a:t>
            </a:r>
            <a:r>
              <a:rPr sz="2400" b="0" spc="-20" dirty="0">
                <a:solidFill>
                  <a:srgbClr val="000000"/>
                </a:solidFill>
                <a:latin typeface="Georgia"/>
                <a:cs typeface="Georgia"/>
              </a:rPr>
              <a:t>is </a:t>
            </a:r>
            <a:r>
              <a:rPr sz="2400" b="0" spc="-30" dirty="0">
                <a:solidFill>
                  <a:srgbClr val="000000"/>
                </a:solidFill>
                <a:latin typeface="Georgia"/>
                <a:cs typeface="Georgia"/>
              </a:rPr>
              <a:t>called</a:t>
            </a:r>
            <a:r>
              <a:rPr sz="2400" b="0" spc="-229" dirty="0">
                <a:solidFill>
                  <a:srgbClr val="CC9900"/>
                </a:solidFill>
                <a:latin typeface="Georgia"/>
                <a:cs typeface="Georgia"/>
              </a:rPr>
              <a:t> </a:t>
            </a:r>
            <a:r>
              <a:rPr sz="2400" b="0" u="heavy" spc="-5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2"/>
              </a:rPr>
              <a:t>coelom</a:t>
            </a:r>
            <a:r>
              <a:rPr sz="2400" b="0" spc="-55" dirty="0">
                <a:solidFill>
                  <a:srgbClr val="000000"/>
                </a:solidFill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2290698"/>
            <a:ext cx="8455025" cy="39154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86385" marR="5080" indent="-274320" algn="just">
              <a:lnSpc>
                <a:spcPts val="2300"/>
              </a:lnSpc>
              <a:spcBef>
                <a:spcPts val="66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7020" algn="l"/>
              </a:tabLst>
            </a:pPr>
            <a:r>
              <a:rPr sz="2400" spc="-65" dirty="0">
                <a:latin typeface="Georgia"/>
                <a:cs typeface="Georgia"/>
              </a:rPr>
              <a:t>Animals </a:t>
            </a:r>
            <a:r>
              <a:rPr sz="2400" spc="-25" dirty="0">
                <a:latin typeface="Georgia"/>
                <a:cs typeface="Georgia"/>
              </a:rPr>
              <a:t>possessing </a:t>
            </a:r>
            <a:r>
              <a:rPr sz="2400" spc="-35" dirty="0">
                <a:latin typeface="Georgia"/>
                <a:cs typeface="Georgia"/>
              </a:rPr>
              <a:t>coelom </a:t>
            </a:r>
            <a:r>
              <a:rPr sz="2400" spc="-20" dirty="0">
                <a:latin typeface="Georgia"/>
                <a:cs typeface="Georgia"/>
              </a:rPr>
              <a:t>are </a:t>
            </a:r>
            <a:r>
              <a:rPr sz="2400" spc="-30" dirty="0">
                <a:latin typeface="Georgia"/>
                <a:cs typeface="Georgia"/>
              </a:rPr>
              <a:t>called </a:t>
            </a:r>
            <a:r>
              <a:rPr sz="2400" spc="-45" dirty="0">
                <a:latin typeface="Georgia"/>
                <a:cs typeface="Georgia"/>
              </a:rPr>
              <a:t>coelomates, </a:t>
            </a:r>
            <a:r>
              <a:rPr sz="2400" spc="-175" dirty="0">
                <a:latin typeface="Georgia"/>
                <a:cs typeface="Georgia"/>
              </a:rPr>
              <a:t>e.g.,  </a:t>
            </a:r>
            <a:r>
              <a:rPr sz="2400" spc="-55" dirty="0">
                <a:latin typeface="Georgia"/>
                <a:cs typeface="Georgia"/>
              </a:rPr>
              <a:t>annelids, molluscs, </a:t>
            </a:r>
            <a:r>
              <a:rPr sz="2400" spc="-45" dirty="0">
                <a:latin typeface="Georgia"/>
                <a:cs typeface="Georgia"/>
              </a:rPr>
              <a:t>arthropods, echinoderms, </a:t>
            </a:r>
            <a:r>
              <a:rPr sz="2400" spc="-40" dirty="0">
                <a:latin typeface="Georgia"/>
                <a:cs typeface="Georgia"/>
              </a:rPr>
              <a:t>hemichordates  </a:t>
            </a:r>
            <a:r>
              <a:rPr sz="2400" spc="-55" dirty="0">
                <a:latin typeface="Georgia"/>
                <a:cs typeface="Georgia"/>
              </a:rPr>
              <a:t>and </a:t>
            </a:r>
            <a:r>
              <a:rPr sz="2400" spc="-35" dirty="0">
                <a:latin typeface="Georgia"/>
                <a:cs typeface="Georgia"/>
              </a:rPr>
              <a:t>chordates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155" dirty="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Font typeface="Arial"/>
              <a:buChar char=""/>
            </a:pPr>
            <a:endParaRPr sz="3050">
              <a:latin typeface="Georgia"/>
              <a:cs typeface="Georgia"/>
            </a:endParaRPr>
          </a:p>
          <a:p>
            <a:pPr marL="286385" marR="5080" indent="-274320" algn="just">
              <a:lnSpc>
                <a:spcPts val="2300"/>
              </a:lnSpc>
              <a:buClr>
                <a:srgbClr val="D24717"/>
              </a:buClr>
              <a:buSzPct val="85416"/>
              <a:buFont typeface="Arial"/>
              <a:buChar char=""/>
              <a:tabLst>
                <a:tab pos="354330" algn="l"/>
              </a:tabLst>
            </a:pPr>
            <a:r>
              <a:rPr dirty="0"/>
              <a:t>	</a:t>
            </a:r>
            <a:r>
              <a:rPr sz="2400" spc="-120" dirty="0">
                <a:latin typeface="Georgia"/>
                <a:cs typeface="Georgia"/>
              </a:rPr>
              <a:t>In </a:t>
            </a:r>
            <a:r>
              <a:rPr sz="2400" spc="-40" dirty="0">
                <a:latin typeface="Georgia"/>
                <a:cs typeface="Georgia"/>
              </a:rPr>
              <a:t>some </a:t>
            </a:r>
            <a:r>
              <a:rPr sz="2400" spc="-70" dirty="0">
                <a:latin typeface="Georgia"/>
                <a:cs typeface="Georgia"/>
              </a:rPr>
              <a:t>animals,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35" dirty="0">
                <a:latin typeface="Georgia"/>
                <a:cs typeface="Georgia"/>
              </a:rPr>
              <a:t>body </a:t>
            </a:r>
            <a:r>
              <a:rPr sz="2400" spc="-20" dirty="0">
                <a:latin typeface="Georgia"/>
                <a:cs typeface="Georgia"/>
              </a:rPr>
              <a:t>cavity </a:t>
            </a:r>
            <a:r>
              <a:rPr sz="2400" spc="-25" dirty="0">
                <a:latin typeface="Georgia"/>
                <a:cs typeface="Georgia"/>
              </a:rPr>
              <a:t>is </a:t>
            </a:r>
            <a:r>
              <a:rPr sz="2400" spc="-45" dirty="0">
                <a:latin typeface="Georgia"/>
                <a:cs typeface="Georgia"/>
              </a:rPr>
              <a:t>not lined </a:t>
            </a:r>
            <a:r>
              <a:rPr sz="2400" spc="-25" dirty="0">
                <a:latin typeface="Georgia"/>
                <a:cs typeface="Georgia"/>
              </a:rPr>
              <a:t>by </a:t>
            </a:r>
            <a:r>
              <a:rPr sz="2400" spc="-85" dirty="0">
                <a:latin typeface="Georgia"/>
                <a:cs typeface="Georgia"/>
              </a:rPr>
              <a:t>mesoderm,  </a:t>
            </a:r>
            <a:r>
              <a:rPr sz="2400" spc="-50" dirty="0">
                <a:latin typeface="Georgia"/>
                <a:cs typeface="Georgia"/>
              </a:rPr>
              <a:t>instead, </a:t>
            </a:r>
            <a:r>
              <a:rPr sz="2400" spc="-35" dirty="0">
                <a:latin typeface="Georgia"/>
                <a:cs typeface="Georgia"/>
              </a:rPr>
              <a:t>the </a:t>
            </a:r>
            <a:r>
              <a:rPr sz="2400" spc="-40" dirty="0">
                <a:latin typeface="Georgia"/>
                <a:cs typeface="Georgia"/>
              </a:rPr>
              <a:t>mesoderm </a:t>
            </a:r>
            <a:r>
              <a:rPr sz="2400" spc="-20" dirty="0">
                <a:latin typeface="Georgia"/>
                <a:cs typeface="Georgia"/>
              </a:rPr>
              <a:t>is </a:t>
            </a:r>
            <a:r>
              <a:rPr sz="2400" spc="-25" dirty="0">
                <a:latin typeface="Georgia"/>
                <a:cs typeface="Georgia"/>
              </a:rPr>
              <a:t>present as </a:t>
            </a:r>
            <a:r>
              <a:rPr sz="2400" spc="-20" dirty="0">
                <a:latin typeface="Georgia"/>
                <a:cs typeface="Georgia"/>
              </a:rPr>
              <a:t>scattered </a:t>
            </a:r>
            <a:r>
              <a:rPr sz="2400" spc="-35" dirty="0">
                <a:latin typeface="Georgia"/>
                <a:cs typeface="Georgia"/>
              </a:rPr>
              <a:t>pouches </a:t>
            </a:r>
            <a:r>
              <a:rPr sz="2400" spc="-55" dirty="0">
                <a:latin typeface="Georgia"/>
                <a:cs typeface="Georgia"/>
              </a:rPr>
              <a:t>in  </a:t>
            </a:r>
            <a:r>
              <a:rPr sz="2400" spc="-10" dirty="0">
                <a:latin typeface="Georgia"/>
                <a:cs typeface="Georgia"/>
              </a:rPr>
              <a:t>between </a:t>
            </a:r>
            <a:r>
              <a:rPr sz="2400" spc="-30" dirty="0">
                <a:latin typeface="Georgia"/>
                <a:cs typeface="Georgia"/>
              </a:rPr>
              <a:t>the ectoderm </a:t>
            </a:r>
            <a:r>
              <a:rPr sz="2400" spc="-55" dirty="0">
                <a:latin typeface="Georgia"/>
                <a:cs typeface="Georgia"/>
              </a:rPr>
              <a:t>and </a:t>
            </a:r>
            <a:r>
              <a:rPr sz="2400" spc="-50" dirty="0">
                <a:latin typeface="Georgia"/>
                <a:cs typeface="Georgia"/>
              </a:rPr>
              <a:t>endoderm. </a:t>
            </a:r>
            <a:r>
              <a:rPr sz="2400" spc="-85" dirty="0">
                <a:latin typeface="Georgia"/>
                <a:cs typeface="Georgia"/>
              </a:rPr>
              <a:t>Such </a:t>
            </a:r>
            <a:r>
              <a:rPr sz="2400" spc="-40" dirty="0">
                <a:latin typeface="Georgia"/>
                <a:cs typeface="Georgia"/>
              </a:rPr>
              <a:t>a </a:t>
            </a:r>
            <a:r>
              <a:rPr sz="2400" spc="-35" dirty="0">
                <a:latin typeface="Georgia"/>
                <a:cs typeface="Georgia"/>
              </a:rPr>
              <a:t>body </a:t>
            </a:r>
            <a:r>
              <a:rPr sz="2400" spc="-25" dirty="0">
                <a:latin typeface="Georgia"/>
                <a:cs typeface="Georgia"/>
              </a:rPr>
              <a:t>cavity </a:t>
            </a:r>
            <a:r>
              <a:rPr sz="2400" spc="-20" dirty="0">
                <a:latin typeface="Georgia"/>
                <a:cs typeface="Georgia"/>
              </a:rPr>
              <a:t>is  </a:t>
            </a:r>
            <a:r>
              <a:rPr sz="2400" spc="-30" dirty="0">
                <a:latin typeface="Georgia"/>
                <a:cs typeface="Georgia"/>
              </a:rPr>
              <a:t>called </a:t>
            </a:r>
            <a:r>
              <a:rPr sz="2400" spc="-35" dirty="0">
                <a:latin typeface="Georgia"/>
                <a:cs typeface="Georgia"/>
              </a:rPr>
              <a:t>pseudocoelom </a:t>
            </a:r>
            <a:r>
              <a:rPr sz="2400" spc="-55" dirty="0">
                <a:latin typeface="Georgia"/>
                <a:cs typeface="Georgia"/>
              </a:rPr>
              <a:t>and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55" dirty="0">
                <a:latin typeface="Georgia"/>
                <a:cs typeface="Georgia"/>
              </a:rPr>
              <a:t>animals </a:t>
            </a:r>
            <a:r>
              <a:rPr sz="2400" spc="-25" dirty="0">
                <a:latin typeface="Georgia"/>
                <a:cs typeface="Georgia"/>
              </a:rPr>
              <a:t>possessing </a:t>
            </a:r>
            <a:r>
              <a:rPr sz="2400" spc="-55" dirty="0">
                <a:latin typeface="Georgia"/>
                <a:cs typeface="Georgia"/>
              </a:rPr>
              <a:t>them </a:t>
            </a:r>
            <a:r>
              <a:rPr sz="2400" spc="-20" dirty="0">
                <a:latin typeface="Georgia"/>
                <a:cs typeface="Georgia"/>
              </a:rPr>
              <a:t>are  </a:t>
            </a:r>
            <a:r>
              <a:rPr sz="2400" spc="-30" dirty="0">
                <a:latin typeface="Georgia"/>
                <a:cs typeface="Georgia"/>
              </a:rPr>
              <a:t>called </a:t>
            </a:r>
            <a:r>
              <a:rPr sz="2400" spc="-40" dirty="0">
                <a:latin typeface="Georgia"/>
                <a:cs typeface="Georgia"/>
              </a:rPr>
              <a:t>pseudocoelomates, </a:t>
            </a:r>
            <a:r>
              <a:rPr sz="2400" spc="-100" dirty="0">
                <a:latin typeface="Georgia"/>
                <a:cs typeface="Georgia"/>
              </a:rPr>
              <a:t>e.g., </a:t>
            </a:r>
            <a:r>
              <a:rPr sz="2400" spc="-45" dirty="0">
                <a:latin typeface="Georgia"/>
                <a:cs typeface="Georgia"/>
              </a:rPr>
              <a:t>aschelminthes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155" dirty="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Arial"/>
              <a:buChar char=""/>
            </a:pPr>
            <a:endParaRPr sz="3100">
              <a:latin typeface="Georgia"/>
              <a:cs typeface="Georgia"/>
            </a:endParaRPr>
          </a:p>
          <a:p>
            <a:pPr marL="286385" marR="6350" indent="-274320" algn="just">
              <a:lnSpc>
                <a:spcPct val="80000"/>
              </a:lnSpc>
              <a:buClr>
                <a:srgbClr val="D24717"/>
              </a:buClr>
              <a:buSzPct val="85416"/>
              <a:buFont typeface="Arial"/>
              <a:buChar char=""/>
              <a:tabLst>
                <a:tab pos="287020" algn="l"/>
              </a:tabLst>
            </a:pPr>
            <a:r>
              <a:rPr sz="2400" spc="-45" dirty="0">
                <a:latin typeface="Georgia"/>
                <a:cs typeface="Georgia"/>
              </a:rPr>
              <a:t>The </a:t>
            </a:r>
            <a:r>
              <a:rPr sz="2400" spc="-55" dirty="0">
                <a:latin typeface="Georgia"/>
                <a:cs typeface="Georgia"/>
              </a:rPr>
              <a:t>animals in </a:t>
            </a:r>
            <a:r>
              <a:rPr sz="2400" spc="-30" dirty="0">
                <a:latin typeface="Georgia"/>
                <a:cs typeface="Georgia"/>
              </a:rPr>
              <a:t>which the </a:t>
            </a:r>
            <a:r>
              <a:rPr sz="2400" spc="-35" dirty="0">
                <a:latin typeface="Georgia"/>
                <a:cs typeface="Georgia"/>
              </a:rPr>
              <a:t>body </a:t>
            </a:r>
            <a:r>
              <a:rPr sz="2400" spc="-25" dirty="0">
                <a:latin typeface="Georgia"/>
                <a:cs typeface="Georgia"/>
              </a:rPr>
              <a:t>cavity </a:t>
            </a:r>
            <a:r>
              <a:rPr sz="2400" spc="-20" dirty="0">
                <a:latin typeface="Georgia"/>
                <a:cs typeface="Georgia"/>
              </a:rPr>
              <a:t>is </a:t>
            </a:r>
            <a:r>
              <a:rPr sz="2400" spc="-30" dirty="0">
                <a:latin typeface="Georgia"/>
                <a:cs typeface="Georgia"/>
              </a:rPr>
              <a:t>absent </a:t>
            </a:r>
            <a:r>
              <a:rPr sz="2400" spc="-20" dirty="0">
                <a:latin typeface="Georgia"/>
                <a:cs typeface="Georgia"/>
              </a:rPr>
              <a:t>are </a:t>
            </a:r>
            <a:r>
              <a:rPr sz="2400" spc="-85" dirty="0">
                <a:latin typeface="Georgia"/>
                <a:cs typeface="Georgia"/>
              </a:rPr>
              <a:t>called  </a:t>
            </a:r>
            <a:r>
              <a:rPr sz="2400" spc="-45" dirty="0">
                <a:latin typeface="Georgia"/>
                <a:cs typeface="Georgia"/>
              </a:rPr>
              <a:t>acoelomates, </a:t>
            </a:r>
            <a:r>
              <a:rPr sz="2400" spc="-100" dirty="0">
                <a:latin typeface="Georgia"/>
                <a:cs typeface="Georgia"/>
              </a:rPr>
              <a:t>e.g., </a:t>
            </a:r>
            <a:r>
              <a:rPr sz="2400" spc="-40" dirty="0">
                <a:latin typeface="Georgia"/>
                <a:cs typeface="Georgia"/>
              </a:rPr>
              <a:t>platyhelminthes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155" dirty="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838200"/>
            <a:ext cx="59436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2044" y="5945835"/>
            <a:ext cx="5830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Times New Roman"/>
                <a:cs typeface="Times New Roman"/>
              </a:rPr>
              <a:t>sectional </a:t>
            </a:r>
            <a:r>
              <a:rPr sz="1800" spc="-110" dirty="0">
                <a:latin typeface="Times New Roman"/>
                <a:cs typeface="Times New Roman"/>
              </a:rPr>
              <a:t>view </a:t>
            </a:r>
            <a:r>
              <a:rPr sz="1800" spc="-105" dirty="0">
                <a:latin typeface="Times New Roman"/>
                <a:cs typeface="Times New Roman"/>
              </a:rPr>
              <a:t>of </a:t>
            </a:r>
            <a:r>
              <a:rPr sz="1800" spc="25" dirty="0">
                <a:latin typeface="Times New Roman"/>
                <a:cs typeface="Times New Roman"/>
              </a:rPr>
              <a:t>: </a:t>
            </a:r>
            <a:r>
              <a:rPr sz="1800" spc="-75" dirty="0">
                <a:latin typeface="Times New Roman"/>
                <a:cs typeface="Times New Roman"/>
              </a:rPr>
              <a:t>(a) </a:t>
            </a:r>
            <a:r>
              <a:rPr sz="1800" spc="-80" dirty="0">
                <a:latin typeface="Times New Roman"/>
                <a:cs typeface="Times New Roman"/>
              </a:rPr>
              <a:t>Coelomate </a:t>
            </a:r>
            <a:r>
              <a:rPr sz="1800" spc="-60" dirty="0">
                <a:latin typeface="Times New Roman"/>
                <a:cs typeface="Times New Roman"/>
              </a:rPr>
              <a:t>(b) </a:t>
            </a:r>
            <a:r>
              <a:rPr sz="1800" spc="-85" dirty="0">
                <a:latin typeface="Times New Roman"/>
                <a:cs typeface="Times New Roman"/>
              </a:rPr>
              <a:t>Pseudocoelomate </a:t>
            </a:r>
            <a:r>
              <a:rPr sz="1800" spc="-60" dirty="0">
                <a:latin typeface="Times New Roman"/>
                <a:cs typeface="Times New Roman"/>
              </a:rPr>
              <a:t>(c)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95" dirty="0">
                <a:latin typeface="Times New Roman"/>
                <a:cs typeface="Times New Roman"/>
              </a:rPr>
              <a:t>Acoelomate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52830"/>
            <a:ext cx="8315325" cy="4934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254" dirty="0">
                <a:solidFill>
                  <a:srgbClr val="FF0000"/>
                </a:solidFill>
                <a:latin typeface="Times New Roman"/>
                <a:cs typeface="Times New Roman"/>
              </a:rPr>
              <a:t>SEGMENTATION</a:t>
            </a:r>
            <a:endParaRPr sz="2600">
              <a:latin typeface="Times New Roman"/>
              <a:cs typeface="Times New Roman"/>
            </a:endParaRPr>
          </a:p>
          <a:p>
            <a:pPr marL="286385" marR="188595">
              <a:lnSpc>
                <a:spcPct val="100000"/>
              </a:lnSpc>
            </a:pPr>
            <a:r>
              <a:rPr sz="2600" spc="-155" dirty="0">
                <a:latin typeface="Times New Roman"/>
                <a:cs typeface="Times New Roman"/>
              </a:rPr>
              <a:t>In </a:t>
            </a:r>
            <a:r>
              <a:rPr sz="2600" spc="-140" dirty="0">
                <a:latin typeface="Times New Roman"/>
                <a:cs typeface="Times New Roman"/>
              </a:rPr>
              <a:t>some </a:t>
            </a:r>
            <a:r>
              <a:rPr sz="2600" spc="-125" dirty="0">
                <a:latin typeface="Times New Roman"/>
                <a:cs typeface="Times New Roman"/>
              </a:rPr>
              <a:t>animals,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55" dirty="0">
                <a:latin typeface="Times New Roman"/>
                <a:cs typeface="Times New Roman"/>
              </a:rPr>
              <a:t>body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100" dirty="0">
                <a:latin typeface="Times New Roman"/>
                <a:cs typeface="Times New Roman"/>
              </a:rPr>
              <a:t>externally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00" dirty="0">
                <a:latin typeface="Times New Roman"/>
                <a:cs typeface="Times New Roman"/>
              </a:rPr>
              <a:t>internally </a:t>
            </a:r>
            <a:r>
              <a:rPr sz="2600" spc="-130" dirty="0">
                <a:latin typeface="Times New Roman"/>
                <a:cs typeface="Times New Roman"/>
              </a:rPr>
              <a:t>divided </a:t>
            </a:r>
            <a:r>
              <a:rPr sz="2600" spc="-80" dirty="0">
                <a:latin typeface="Times New Roman"/>
                <a:cs typeface="Times New Roman"/>
              </a:rPr>
              <a:t>into  </a:t>
            </a:r>
            <a:r>
              <a:rPr sz="2600" spc="-130" dirty="0">
                <a:latin typeface="Times New Roman"/>
                <a:cs typeface="Times New Roman"/>
              </a:rPr>
              <a:t>segments </a:t>
            </a:r>
            <a:r>
              <a:rPr sz="2600" spc="-100" dirty="0">
                <a:latin typeface="Times New Roman"/>
                <a:cs typeface="Times New Roman"/>
              </a:rPr>
              <a:t>with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110" dirty="0">
                <a:latin typeface="Times New Roman"/>
                <a:cs typeface="Times New Roman"/>
              </a:rPr>
              <a:t>serial </a:t>
            </a:r>
            <a:r>
              <a:rPr sz="2600" spc="-70" dirty="0">
                <a:latin typeface="Times New Roman"/>
                <a:cs typeface="Times New Roman"/>
              </a:rPr>
              <a:t>repetition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100" dirty="0">
                <a:latin typeface="Times New Roman"/>
                <a:cs typeface="Times New Roman"/>
              </a:rPr>
              <a:t>at </a:t>
            </a:r>
            <a:r>
              <a:rPr sz="2600" spc="-120" dirty="0">
                <a:latin typeface="Times New Roman"/>
                <a:cs typeface="Times New Roman"/>
              </a:rPr>
              <a:t>least </a:t>
            </a:r>
            <a:r>
              <a:rPr sz="2600" spc="-140" dirty="0">
                <a:latin typeface="Times New Roman"/>
                <a:cs typeface="Times New Roman"/>
              </a:rPr>
              <a:t>some </a:t>
            </a:r>
            <a:r>
              <a:rPr sz="2600" spc="-110" dirty="0">
                <a:latin typeface="Times New Roman"/>
                <a:cs typeface="Times New Roman"/>
              </a:rPr>
              <a:t>organs. </a:t>
            </a:r>
            <a:r>
              <a:rPr sz="2600" spc="-140" dirty="0">
                <a:latin typeface="Times New Roman"/>
                <a:cs typeface="Times New Roman"/>
              </a:rPr>
              <a:t>For  </a:t>
            </a:r>
            <a:r>
              <a:rPr sz="2600" spc="-105" dirty="0">
                <a:latin typeface="Times New Roman"/>
                <a:cs typeface="Times New Roman"/>
              </a:rPr>
              <a:t>example,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60" dirty="0">
                <a:latin typeface="Times New Roman"/>
                <a:cs typeface="Times New Roman"/>
              </a:rPr>
              <a:t>earthworm,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55" dirty="0">
                <a:latin typeface="Times New Roman"/>
                <a:cs typeface="Times New Roman"/>
              </a:rPr>
              <a:t>body </a:t>
            </a:r>
            <a:r>
              <a:rPr sz="2600" spc="-180" dirty="0">
                <a:latin typeface="Times New Roman"/>
                <a:cs typeface="Times New Roman"/>
              </a:rPr>
              <a:t>shows </a:t>
            </a:r>
            <a:r>
              <a:rPr sz="2600" spc="-114" dirty="0">
                <a:latin typeface="Times New Roman"/>
                <a:cs typeface="Times New Roman"/>
              </a:rPr>
              <a:t>this </a:t>
            </a:r>
            <a:r>
              <a:rPr sz="2600" spc="-55" dirty="0">
                <a:latin typeface="Times New Roman"/>
                <a:cs typeface="Times New Roman"/>
              </a:rPr>
              <a:t>pattern </a:t>
            </a:r>
            <a:r>
              <a:rPr sz="2600" spc="-135" dirty="0">
                <a:latin typeface="Times New Roman"/>
                <a:cs typeface="Times New Roman"/>
              </a:rPr>
              <a:t>called  </a:t>
            </a:r>
            <a:r>
              <a:rPr sz="2600" spc="-100" dirty="0">
                <a:latin typeface="Times New Roman"/>
                <a:cs typeface="Times New Roman"/>
              </a:rPr>
              <a:t>metameric </a:t>
            </a:r>
            <a:r>
              <a:rPr sz="2600" spc="-114" dirty="0">
                <a:latin typeface="Times New Roman"/>
                <a:cs typeface="Times New Roman"/>
              </a:rPr>
              <a:t>segmentation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phenomenon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known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90" dirty="0">
                <a:solidFill>
                  <a:srgbClr val="585858"/>
                </a:solidFill>
                <a:latin typeface="Times New Roman"/>
                <a:cs typeface="Times New Roman"/>
              </a:rPr>
              <a:t>metamerism.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b="1" spc="-165" dirty="0">
                <a:solidFill>
                  <a:srgbClr val="FF0000"/>
                </a:solidFill>
                <a:latin typeface="Times New Roman"/>
                <a:cs typeface="Times New Roman"/>
              </a:rPr>
              <a:t>NOTOCHORD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spc="-90" dirty="0">
                <a:latin typeface="Times New Roman"/>
                <a:cs typeface="Times New Roman"/>
              </a:rPr>
              <a:t>Notochord </a:t>
            </a:r>
            <a:r>
              <a:rPr sz="2600" spc="-155" dirty="0">
                <a:latin typeface="Times New Roman"/>
                <a:cs typeface="Times New Roman"/>
              </a:rPr>
              <a:t>is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130" dirty="0">
                <a:latin typeface="Times New Roman"/>
                <a:cs typeface="Times New Roman"/>
              </a:rPr>
              <a:t>mesodermally </a:t>
            </a:r>
            <a:r>
              <a:rPr sz="2600" spc="-105" dirty="0">
                <a:latin typeface="Times New Roman"/>
                <a:cs typeface="Times New Roman"/>
              </a:rPr>
              <a:t>derived </a:t>
            </a:r>
            <a:r>
              <a:rPr sz="2600" spc="-100" dirty="0">
                <a:latin typeface="Times New Roman"/>
                <a:cs typeface="Times New Roman"/>
              </a:rPr>
              <a:t>rod-like </a:t>
            </a:r>
            <a:r>
              <a:rPr sz="2600" spc="-60" dirty="0">
                <a:latin typeface="Times New Roman"/>
                <a:cs typeface="Times New Roman"/>
              </a:rPr>
              <a:t>structure </a:t>
            </a:r>
            <a:r>
              <a:rPr sz="2600" spc="-135" dirty="0">
                <a:latin typeface="Times New Roman"/>
                <a:cs typeface="Times New Roman"/>
              </a:rPr>
              <a:t>formed  </a:t>
            </a:r>
            <a:r>
              <a:rPr sz="2600" spc="-110" dirty="0">
                <a:latin typeface="Times New Roman"/>
                <a:cs typeface="Times New Roman"/>
              </a:rPr>
              <a:t>on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10" dirty="0">
                <a:latin typeface="Times New Roman"/>
                <a:cs typeface="Times New Roman"/>
              </a:rPr>
              <a:t>dorsal </a:t>
            </a:r>
            <a:r>
              <a:rPr sz="2600" spc="-135" dirty="0">
                <a:latin typeface="Times New Roman"/>
                <a:cs typeface="Times New Roman"/>
              </a:rPr>
              <a:t>side </a:t>
            </a:r>
            <a:r>
              <a:rPr sz="2600" spc="-105" dirty="0">
                <a:latin typeface="Times New Roman"/>
                <a:cs typeface="Times New Roman"/>
              </a:rPr>
              <a:t>during </a:t>
            </a:r>
            <a:r>
              <a:rPr sz="2600" spc="-125" dirty="0">
                <a:latin typeface="Times New Roman"/>
                <a:cs typeface="Times New Roman"/>
              </a:rPr>
              <a:t>embryonic </a:t>
            </a:r>
            <a:r>
              <a:rPr sz="2600" spc="-120" dirty="0">
                <a:latin typeface="Times New Roman"/>
                <a:cs typeface="Times New Roman"/>
              </a:rPr>
              <a:t>development </a:t>
            </a:r>
            <a:r>
              <a:rPr sz="2600" spc="-125" dirty="0">
                <a:latin typeface="Times New Roman"/>
                <a:cs typeface="Times New Roman"/>
              </a:rPr>
              <a:t>in </a:t>
            </a:r>
            <a:r>
              <a:rPr sz="2600" spc="-140" dirty="0">
                <a:latin typeface="Times New Roman"/>
                <a:cs typeface="Times New Roman"/>
              </a:rPr>
              <a:t>some </a:t>
            </a:r>
            <a:r>
              <a:rPr sz="2600" spc="-135" dirty="0">
                <a:latin typeface="Times New Roman"/>
                <a:cs typeface="Times New Roman"/>
              </a:rPr>
              <a:t>animals.  </a:t>
            </a:r>
            <a:r>
              <a:rPr sz="2600" spc="-180" dirty="0">
                <a:latin typeface="Times New Roman"/>
                <a:cs typeface="Times New Roman"/>
              </a:rPr>
              <a:t>Animals </a:t>
            </a:r>
            <a:r>
              <a:rPr sz="2600" spc="-95" dirty="0">
                <a:latin typeface="Times New Roman"/>
                <a:cs typeface="Times New Roman"/>
              </a:rPr>
              <a:t>with </a:t>
            </a:r>
            <a:r>
              <a:rPr sz="2600" spc="-90" dirty="0">
                <a:latin typeface="Times New Roman"/>
                <a:cs typeface="Times New Roman"/>
              </a:rPr>
              <a:t>notochord </a:t>
            </a:r>
            <a:r>
              <a:rPr sz="2600" spc="-100" dirty="0">
                <a:latin typeface="Times New Roman"/>
                <a:cs typeface="Times New Roman"/>
              </a:rPr>
              <a:t>are </a:t>
            </a:r>
            <a:r>
              <a:rPr sz="2600" spc="-130" dirty="0">
                <a:latin typeface="Times New Roman"/>
                <a:cs typeface="Times New Roman"/>
              </a:rPr>
              <a:t>called </a:t>
            </a:r>
            <a:r>
              <a:rPr sz="2600" spc="-110" dirty="0">
                <a:latin typeface="Times New Roman"/>
                <a:cs typeface="Times New Roman"/>
              </a:rPr>
              <a:t>chordates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10" dirty="0">
                <a:latin typeface="Times New Roman"/>
                <a:cs typeface="Times New Roman"/>
              </a:rPr>
              <a:t>those </a:t>
            </a:r>
            <a:r>
              <a:rPr sz="2600" spc="-160" dirty="0">
                <a:latin typeface="Times New Roman"/>
                <a:cs typeface="Times New Roman"/>
              </a:rPr>
              <a:t>animals  </a:t>
            </a:r>
            <a:r>
              <a:rPr sz="2600" spc="-140" dirty="0">
                <a:latin typeface="Times New Roman"/>
                <a:cs typeface="Times New Roman"/>
              </a:rPr>
              <a:t>which </a:t>
            </a:r>
            <a:r>
              <a:rPr sz="2600" spc="-114" dirty="0">
                <a:latin typeface="Times New Roman"/>
                <a:cs typeface="Times New Roman"/>
              </a:rPr>
              <a:t>do </a:t>
            </a:r>
            <a:r>
              <a:rPr sz="2600" spc="-60" dirty="0">
                <a:latin typeface="Times New Roman"/>
                <a:cs typeface="Times New Roman"/>
              </a:rPr>
              <a:t>not </a:t>
            </a:r>
            <a:r>
              <a:rPr sz="2600" spc="-90" dirty="0">
                <a:latin typeface="Times New Roman"/>
                <a:cs typeface="Times New Roman"/>
              </a:rPr>
              <a:t>form </a:t>
            </a:r>
            <a:r>
              <a:rPr sz="2600" spc="-114" dirty="0">
                <a:latin typeface="Times New Roman"/>
                <a:cs typeface="Times New Roman"/>
              </a:rPr>
              <a:t>this </a:t>
            </a:r>
            <a:r>
              <a:rPr sz="2600" spc="-60" dirty="0">
                <a:latin typeface="Times New Roman"/>
                <a:cs typeface="Times New Roman"/>
              </a:rPr>
              <a:t>structure </a:t>
            </a:r>
            <a:r>
              <a:rPr sz="2600" spc="-100" dirty="0">
                <a:latin typeface="Times New Roman"/>
                <a:cs typeface="Times New Roman"/>
              </a:rPr>
              <a:t>are </a:t>
            </a:r>
            <a:r>
              <a:rPr sz="2600" spc="-130" dirty="0">
                <a:latin typeface="Times New Roman"/>
                <a:cs typeface="Times New Roman"/>
              </a:rPr>
              <a:t>called </a:t>
            </a:r>
            <a:r>
              <a:rPr sz="2600" spc="-90" dirty="0">
                <a:latin typeface="Times New Roman"/>
                <a:cs typeface="Times New Roman"/>
              </a:rPr>
              <a:t>non-chordates, </a:t>
            </a:r>
            <a:r>
              <a:rPr sz="2600" spc="-55" dirty="0">
                <a:latin typeface="Times New Roman"/>
                <a:cs typeface="Times New Roman"/>
              </a:rPr>
              <a:t>e.g.,  </a:t>
            </a:r>
            <a:r>
              <a:rPr sz="2600" spc="-95" dirty="0">
                <a:latin typeface="Times New Roman"/>
                <a:cs typeface="Times New Roman"/>
              </a:rPr>
              <a:t>porifera </a:t>
            </a:r>
            <a:r>
              <a:rPr sz="2600" spc="-40" dirty="0">
                <a:latin typeface="Times New Roman"/>
                <a:cs typeface="Times New Roman"/>
              </a:rPr>
              <a:t>to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echinoderms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06882"/>
            <a:ext cx="4191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20" dirty="0"/>
              <a:t>PHYLUM </a:t>
            </a:r>
            <a:r>
              <a:rPr sz="3600" spc="-204" dirty="0">
                <a:latin typeface="Arial"/>
                <a:cs typeface="Arial"/>
              </a:rPr>
              <a:t>–</a:t>
            </a:r>
            <a:r>
              <a:rPr sz="3600" spc="-155" dirty="0">
                <a:latin typeface="Arial"/>
                <a:cs typeface="Arial"/>
              </a:rPr>
              <a:t> </a:t>
            </a:r>
            <a:r>
              <a:rPr sz="3600" spc="-340" dirty="0"/>
              <a:t>PORIFERA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30198"/>
            <a:ext cx="7781290" cy="2351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55" dirty="0">
                <a:latin typeface="Georgia"/>
                <a:cs typeface="Georgia"/>
              </a:rPr>
              <a:t>commonly </a:t>
            </a:r>
            <a:r>
              <a:rPr sz="2200" spc="-30" dirty="0">
                <a:latin typeface="Georgia"/>
                <a:cs typeface="Georgia"/>
              </a:rPr>
              <a:t>known </a:t>
            </a:r>
            <a:r>
              <a:rPr sz="2200" spc="-25" dirty="0">
                <a:latin typeface="Georgia"/>
                <a:cs typeface="Georgia"/>
              </a:rPr>
              <a:t>as</a:t>
            </a:r>
            <a:r>
              <a:rPr sz="2200" spc="-40" dirty="0">
                <a:latin typeface="Georgia"/>
                <a:cs typeface="Georgia"/>
              </a:rPr>
              <a:t> </a:t>
            </a:r>
            <a:r>
              <a:rPr sz="2200" spc="-30" dirty="0">
                <a:latin typeface="Georgia"/>
                <a:cs typeface="Georgia"/>
              </a:rPr>
              <a:t>sponges</a:t>
            </a:r>
            <a:endParaRPr sz="22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70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35" dirty="0">
                <a:latin typeface="Georgia"/>
                <a:cs typeface="Georgia"/>
              </a:rPr>
              <a:t>asymmetrical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55" dirty="0">
                <a:latin typeface="Georgia"/>
                <a:cs typeface="Georgia"/>
              </a:rPr>
              <a:t>animals</a:t>
            </a:r>
            <a:endParaRPr sz="22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50" dirty="0">
                <a:latin typeface="Georgia"/>
                <a:cs typeface="Georgia"/>
              </a:rPr>
              <a:t>Sponges have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5" dirty="0">
                <a:latin typeface="Georgia"/>
                <a:cs typeface="Georgia"/>
              </a:rPr>
              <a:t>water </a:t>
            </a:r>
            <a:r>
              <a:rPr sz="2200" spc="-30" dirty="0">
                <a:latin typeface="Georgia"/>
                <a:cs typeface="Georgia"/>
              </a:rPr>
              <a:t>transport </a:t>
            </a:r>
            <a:r>
              <a:rPr sz="2200" spc="-10" dirty="0">
                <a:latin typeface="Georgia"/>
                <a:cs typeface="Georgia"/>
              </a:rPr>
              <a:t>or </a:t>
            </a:r>
            <a:r>
              <a:rPr sz="2200" spc="-45" dirty="0">
                <a:latin typeface="Georgia"/>
                <a:cs typeface="Georgia"/>
              </a:rPr>
              <a:t>canal </a:t>
            </a:r>
            <a:r>
              <a:rPr sz="2200" spc="-30" dirty="0">
                <a:latin typeface="Georgia"/>
                <a:cs typeface="Georgia"/>
              </a:rPr>
              <a:t>system</a:t>
            </a:r>
            <a:endParaRPr sz="22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50" dirty="0">
                <a:latin typeface="Georgia"/>
                <a:cs typeface="Georgia"/>
              </a:rPr>
              <a:t>Digestion </a:t>
            </a:r>
            <a:r>
              <a:rPr sz="2200" spc="-25" dirty="0">
                <a:latin typeface="Georgia"/>
                <a:cs typeface="Georgia"/>
              </a:rPr>
              <a:t>is</a:t>
            </a:r>
            <a:r>
              <a:rPr sz="2200" spc="-40" dirty="0">
                <a:latin typeface="Georgia"/>
                <a:cs typeface="Georgia"/>
              </a:rPr>
              <a:t> </a:t>
            </a:r>
            <a:r>
              <a:rPr sz="2200" spc="-60" dirty="0">
                <a:latin typeface="Georgia"/>
                <a:cs typeface="Georgia"/>
              </a:rPr>
              <a:t>intracellular.</a:t>
            </a:r>
            <a:endParaRPr sz="22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70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55" dirty="0">
                <a:latin typeface="Georgia"/>
                <a:cs typeface="Georgia"/>
              </a:rPr>
              <a:t>Sexes </a:t>
            </a:r>
            <a:r>
              <a:rPr sz="2200" spc="-25" dirty="0">
                <a:latin typeface="Georgia"/>
                <a:cs typeface="Georgia"/>
              </a:rPr>
              <a:t>are </a:t>
            </a:r>
            <a:r>
              <a:rPr sz="2200" spc="-45" dirty="0">
                <a:latin typeface="Georgia"/>
                <a:cs typeface="Georgia"/>
              </a:rPr>
              <a:t>not </a:t>
            </a:r>
            <a:r>
              <a:rPr sz="2200" spc="-25" dirty="0">
                <a:latin typeface="Georgia"/>
                <a:cs typeface="Georgia"/>
              </a:rPr>
              <a:t>separate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(</a:t>
            </a:r>
            <a:r>
              <a:rPr sz="2200" u="heavy" spc="-2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Georgia"/>
                <a:cs typeface="Georgia"/>
                <a:hlinkClick r:id="rId2"/>
              </a:rPr>
              <a:t>hermaphrodite</a:t>
            </a:r>
            <a:r>
              <a:rPr sz="2200" spc="-25" dirty="0">
                <a:latin typeface="Georgia"/>
                <a:cs typeface="Georgia"/>
              </a:rPr>
              <a:t>)</a:t>
            </a:r>
            <a:endParaRPr sz="2200">
              <a:latin typeface="Georgia"/>
              <a:cs typeface="Georgia"/>
            </a:endParaRPr>
          </a:p>
          <a:p>
            <a:pPr marL="286385" marR="5080" indent="-274320">
              <a:lnSpc>
                <a:spcPts val="2110"/>
              </a:lnSpc>
              <a:spcBef>
                <a:spcPts val="585"/>
              </a:spcBef>
              <a:buClr>
                <a:srgbClr val="D24717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70" dirty="0">
                <a:latin typeface="Georgia"/>
                <a:cs typeface="Georgia"/>
              </a:rPr>
              <a:t>Examples: </a:t>
            </a:r>
            <a:r>
              <a:rPr sz="2200" spc="-75" dirty="0">
                <a:latin typeface="Georgia"/>
                <a:cs typeface="Georgia"/>
              </a:rPr>
              <a:t>Sycon </a:t>
            </a:r>
            <a:r>
              <a:rPr sz="2200" spc="-35" dirty="0">
                <a:latin typeface="Georgia"/>
                <a:cs typeface="Georgia"/>
              </a:rPr>
              <a:t>(Scypha), </a:t>
            </a:r>
            <a:r>
              <a:rPr sz="2200" spc="-55" dirty="0">
                <a:latin typeface="Georgia"/>
                <a:cs typeface="Georgia"/>
              </a:rPr>
              <a:t>Spongilla </a:t>
            </a:r>
            <a:r>
              <a:rPr sz="2200" spc="-35" dirty="0">
                <a:latin typeface="Georgia"/>
                <a:cs typeface="Georgia"/>
              </a:rPr>
              <a:t>(Fresh </a:t>
            </a:r>
            <a:r>
              <a:rPr sz="2200" spc="-10" dirty="0">
                <a:latin typeface="Georgia"/>
                <a:cs typeface="Georgia"/>
              </a:rPr>
              <a:t>water </a:t>
            </a:r>
            <a:r>
              <a:rPr sz="2200" spc="-15" dirty="0">
                <a:latin typeface="Georgia"/>
                <a:cs typeface="Georgia"/>
              </a:rPr>
              <a:t>sponge) </a:t>
            </a:r>
            <a:r>
              <a:rPr sz="2200" spc="-60" dirty="0">
                <a:latin typeface="Georgia"/>
                <a:cs typeface="Georgia"/>
              </a:rPr>
              <a:t>and  Euspongia </a:t>
            </a:r>
            <a:r>
              <a:rPr sz="2200" spc="-35" dirty="0">
                <a:latin typeface="Georgia"/>
                <a:cs typeface="Georgia"/>
              </a:rPr>
              <a:t>(Bath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30" dirty="0">
                <a:latin typeface="Georgia"/>
                <a:cs typeface="Georgia"/>
              </a:rPr>
              <a:t>sponge).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3886200"/>
            <a:ext cx="5105400" cy="2257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6433515"/>
            <a:ext cx="4596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kiloji"/>
                <a:cs typeface="kiloji"/>
              </a:rPr>
              <a:t>Examples of Porifera : (a) Sycon (b) Euspongia (c)</a:t>
            </a:r>
            <a:r>
              <a:rPr sz="1200" spc="-120" dirty="0">
                <a:solidFill>
                  <a:srgbClr val="006FC0"/>
                </a:solidFill>
                <a:latin typeface="kiloji"/>
                <a:cs typeface="kiloji"/>
              </a:rPr>
              <a:t> </a:t>
            </a:r>
            <a:r>
              <a:rPr sz="1200" dirty="0">
                <a:solidFill>
                  <a:srgbClr val="006FC0"/>
                </a:solidFill>
                <a:latin typeface="kiloji"/>
                <a:cs typeface="kiloji"/>
              </a:rPr>
              <a:t>Spongilla</a:t>
            </a:r>
            <a:endParaRPr sz="1200">
              <a:latin typeface="kiloji"/>
              <a:cs typeface="kiloj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2203</Words>
  <Application>Microsoft Office PowerPoint</Application>
  <PresentationFormat>On-screen Show (4:3)</PresentationFormat>
  <Paragraphs>261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BASIS OF CLASSIFICATION</vt:lpstr>
      <vt:lpstr>LEVELS OF ORGANISATION</vt:lpstr>
      <vt:lpstr>SYMMETRY</vt:lpstr>
      <vt:lpstr>Diploblastic and Triploblastic Organisation</vt:lpstr>
      <vt:lpstr>COELOM  The body cavity, which is lined by mesoderm is called coelom.</vt:lpstr>
      <vt:lpstr>Slide 7</vt:lpstr>
      <vt:lpstr>Slide 8</vt:lpstr>
      <vt:lpstr>PHYLUM – PORIFERA</vt:lpstr>
      <vt:lpstr>PHYLUM – COELENTERATA (CNIDARIA)</vt:lpstr>
      <vt:lpstr>PHYLUM – CTENOPHORA</vt:lpstr>
      <vt:lpstr>PHYLUM – PLATYHELMINTHES</vt:lpstr>
      <vt:lpstr>PHYLUM – ASCHELMINTHES</vt:lpstr>
      <vt:lpstr>Phylum – Annelida</vt:lpstr>
      <vt:lpstr>PHYLUM – ARTHROPODA</vt:lpstr>
      <vt:lpstr>PHYLUM – MOLLUSCA</vt:lpstr>
      <vt:lpstr>PHYLUM – ECHINODERMATA</vt:lpstr>
      <vt:lpstr>PHYLUM – HEMICHORDATA</vt:lpstr>
      <vt:lpstr>PHYLUM – CHORDATA</vt:lpstr>
      <vt:lpstr>Comparison of Chordates and Non-chordates</vt:lpstr>
      <vt:lpstr>Slide 21</vt:lpstr>
      <vt:lpstr>Subphylum Vertebrata</vt:lpstr>
      <vt:lpstr>CLASS – CYCLOSTOMATA</vt:lpstr>
      <vt:lpstr>CLASS – CHONDRICHTHYES</vt:lpstr>
      <vt:lpstr>CLASS – OSTEICHTHYES</vt:lpstr>
      <vt:lpstr>CLASS – AMPHIBIA</vt:lpstr>
      <vt:lpstr>CLASS – REPTILIA</vt:lpstr>
      <vt:lpstr>CLASS – MAMMALIA</vt:lpstr>
      <vt:lpstr>CLASS – AVES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staff</cp:lastModifiedBy>
  <cp:revision>1</cp:revision>
  <dcterms:created xsi:type="dcterms:W3CDTF">2022-08-29T09:28:56Z</dcterms:created>
  <dcterms:modified xsi:type="dcterms:W3CDTF">2022-08-29T09:29:57Z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2016-03-27T00:00:00Z</vt:filetime>
  </property>
  <property fmtid="{D5CDD505-2E9C-101B-9397-08002B2CF9AE}" pid="3" name="Creator">
    <vt:lpwstr>convertonlinefree.com</vt:lpwstr>
  </property>
  <property fmtid="{D5CDD505-2E9C-101B-9397-08002B2CF9AE}" pid="4" name="LastSaved">
    <vt:filetime>2022-08-29T00:00:00Z</vt:filetime>
  </property>
</Properties>
</file>